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5" r:id="rId3"/>
    <p:sldId id="258" r:id="rId4"/>
    <p:sldId id="257" r:id="rId5"/>
    <p:sldId id="286" r:id="rId6"/>
    <p:sldId id="259" r:id="rId7"/>
    <p:sldId id="260" r:id="rId8"/>
    <p:sldId id="269" r:id="rId9"/>
    <p:sldId id="287" r:id="rId10"/>
    <p:sldId id="288" r:id="rId11"/>
    <p:sldId id="289" r:id="rId12"/>
    <p:sldId id="270" r:id="rId13"/>
    <p:sldId id="271" r:id="rId14"/>
    <p:sldId id="272" r:id="rId15"/>
    <p:sldId id="273" r:id="rId16"/>
    <p:sldId id="296" r:id="rId17"/>
    <p:sldId id="274" r:id="rId18"/>
    <p:sldId id="291" r:id="rId19"/>
    <p:sldId id="275" r:id="rId20"/>
    <p:sldId id="290" r:id="rId21"/>
    <p:sldId id="276" r:id="rId22"/>
    <p:sldId id="292" r:id="rId23"/>
    <p:sldId id="293" r:id="rId24"/>
    <p:sldId id="294" r:id="rId25"/>
    <p:sldId id="297" r:id="rId26"/>
    <p:sldId id="277" r:id="rId27"/>
    <p:sldId id="299" r:id="rId28"/>
    <p:sldId id="278" r:id="rId29"/>
    <p:sldId id="279" r:id="rId30"/>
    <p:sldId id="281" r:id="rId31"/>
    <p:sldId id="282" r:id="rId32"/>
    <p:sldId id="283" r:id="rId33"/>
    <p:sldId id="284" r:id="rId34"/>
    <p:sldId id="285" r:id="rId35"/>
    <p:sldId id="280" r:id="rId36"/>
    <p:sldId id="298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4"/>
    <p:restoredTop sz="94577"/>
  </p:normalViewPr>
  <p:slideViewPr>
    <p:cSldViewPr snapToGrid="0">
      <p:cViewPr>
        <p:scale>
          <a:sx n="83" d="100"/>
          <a:sy n="83" d="100"/>
        </p:scale>
        <p:origin x="1024" y="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alandear/Downloads/SIPRI-Milex-data-1949-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alandear/Documents/Courses/340/PowerPoints/Misc%20materials/China%20currenc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/alandear/Documents/Courses/340/PowerPoints/Misc%20materials/China%20currenc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andear:Documents:Courses:340:PowerPoints:Misc%20materials:FDI%20Data:WIR%202013:Inflows%20and%20outflows%20201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/>
              <a:t>China's Military Expenditure</a:t>
            </a:r>
          </a:p>
          <a:p>
            <a:pPr>
              <a:defRPr sz="3200"/>
            </a:pPr>
            <a:r>
              <a:rPr lang="en-US" sz="3200"/>
              <a:t>constant</a:t>
            </a:r>
            <a:r>
              <a:rPr lang="en-US" sz="3200" baseline="0"/>
              <a:t> 2014 US$, trillions</a:t>
            </a:r>
            <a:endParaRPr lang="en-US" sz="32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'Constant (2014) USD'!$AR$6:$BR$6</c:f>
              <c:numCache>
                <c:formatCode>0</c:formatCode>
                <c:ptCount val="27"/>
                <c:pt idx="0">
                  <c:v>1989.0</c:v>
                </c:pt>
                <c:pt idx="1">
                  <c:v>1990.0</c:v>
                </c:pt>
                <c:pt idx="2">
                  <c:v>1991.0</c:v>
                </c:pt>
                <c:pt idx="3">
                  <c:v>1992.0</c:v>
                </c:pt>
                <c:pt idx="4">
                  <c:v>1993.0</c:v>
                </c:pt>
                <c:pt idx="5">
                  <c:v>1994.0</c:v>
                </c:pt>
                <c:pt idx="6">
                  <c:v>1995.0</c:v>
                </c:pt>
                <c:pt idx="7">
                  <c:v>1996.0</c:v>
                </c:pt>
                <c:pt idx="8">
                  <c:v>1997.0</c:v>
                </c:pt>
                <c:pt idx="9">
                  <c:v>1998.0</c:v>
                </c:pt>
                <c:pt idx="10">
                  <c:v>1999.0</c:v>
                </c:pt>
                <c:pt idx="11">
                  <c:v>2000.0</c:v>
                </c:pt>
                <c:pt idx="12">
                  <c:v>2001.0</c:v>
                </c:pt>
                <c:pt idx="13">
                  <c:v>2002.0</c:v>
                </c:pt>
                <c:pt idx="14">
                  <c:v>2003.0</c:v>
                </c:pt>
                <c:pt idx="15">
                  <c:v>2004.0</c:v>
                </c:pt>
                <c:pt idx="16">
                  <c:v>2005.0</c:v>
                </c:pt>
                <c:pt idx="17">
                  <c:v>2006.0</c:v>
                </c:pt>
                <c:pt idx="18">
                  <c:v>2007.0</c:v>
                </c:pt>
                <c:pt idx="19">
                  <c:v>2008.0</c:v>
                </c:pt>
                <c:pt idx="20" formatCode="General">
                  <c:v>2009.0</c:v>
                </c:pt>
                <c:pt idx="21" formatCode="General">
                  <c:v>2010.0</c:v>
                </c:pt>
                <c:pt idx="22" formatCode="General">
                  <c:v>2011.0</c:v>
                </c:pt>
                <c:pt idx="23" formatCode="General">
                  <c:v>2012.0</c:v>
                </c:pt>
                <c:pt idx="24" formatCode="General">
                  <c:v>2013.0</c:v>
                </c:pt>
                <c:pt idx="25" formatCode="General">
                  <c:v>2014.0</c:v>
                </c:pt>
                <c:pt idx="26" formatCode="General">
                  <c:v>2015.0</c:v>
                </c:pt>
              </c:numCache>
            </c:numRef>
          </c:cat>
          <c:val>
            <c:numRef>
              <c:f>'Constant (2014) USD'!$AR$7:$BR$7</c:f>
              <c:numCache>
                <c:formatCode>0.0</c:formatCode>
                <c:ptCount val="27"/>
                <c:pt idx="0">
                  <c:v>20.21158739630208</c:v>
                </c:pt>
                <c:pt idx="1">
                  <c:v>22.025434145948</c:v>
                </c:pt>
                <c:pt idx="2">
                  <c:v>23.39812445474746</c:v>
                </c:pt>
                <c:pt idx="3">
                  <c:v>28.42554769122544</c:v>
                </c:pt>
                <c:pt idx="4">
                  <c:v>26.22159884891526</c:v>
                </c:pt>
                <c:pt idx="5">
                  <c:v>25.25620193537874</c:v>
                </c:pt>
                <c:pt idx="6">
                  <c:v>26.21338627968937</c:v>
                </c:pt>
                <c:pt idx="7">
                  <c:v>27.83703091448596</c:v>
                </c:pt>
                <c:pt idx="8">
                  <c:v>29.85761254452445</c:v>
                </c:pt>
                <c:pt idx="9">
                  <c:v>32.7153254043351</c:v>
                </c:pt>
                <c:pt idx="10">
                  <c:v>39.80027153680475</c:v>
                </c:pt>
                <c:pt idx="11">
                  <c:v>43.22978922704267</c:v>
                </c:pt>
                <c:pt idx="12">
                  <c:v>52.17921592408861</c:v>
                </c:pt>
                <c:pt idx="13">
                  <c:v>60.64211508485205</c:v>
                </c:pt>
                <c:pt idx="14">
                  <c:v>65.49623933497252</c:v>
                </c:pt>
                <c:pt idx="15">
                  <c:v>72.41500636052164</c:v>
                </c:pt>
                <c:pt idx="16">
                  <c:v>79.808744205454</c:v>
                </c:pt>
                <c:pt idx="17">
                  <c:v>92.58623995631856</c:v>
                </c:pt>
                <c:pt idx="18">
                  <c:v>103.7155733891785</c:v>
                </c:pt>
                <c:pt idx="19">
                  <c:v>113.5270419551848</c:v>
                </c:pt>
                <c:pt idx="20">
                  <c:v>137.4008455131736</c:v>
                </c:pt>
                <c:pt idx="21">
                  <c:v>144.3827166978628</c:v>
                </c:pt>
                <c:pt idx="22">
                  <c:v>155.8977451210901</c:v>
                </c:pt>
                <c:pt idx="23">
                  <c:v>169.3211411597712</c:v>
                </c:pt>
                <c:pt idx="24">
                  <c:v>182.9300777768001</c:v>
                </c:pt>
                <c:pt idx="25">
                  <c:v>199.6514429322253</c:v>
                </c:pt>
                <c:pt idx="26">
                  <c:v>214.4854609377087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484989456"/>
        <c:axId val="-1379493440"/>
      </c:lineChart>
      <c:catAx>
        <c:axId val="-148498945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79493440"/>
        <c:crosses val="autoZero"/>
        <c:auto val="1"/>
        <c:lblAlgn val="ctr"/>
        <c:lblOffset val="100"/>
        <c:noMultiLvlLbl val="0"/>
      </c:catAx>
      <c:valAx>
        <c:axId val="-137949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84989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'IFS Online'!$J$5:$GZ$5</c:f>
              <c:strCache>
                <c:ptCount val="199"/>
                <c:pt idx="0">
                  <c:v>2000 Jan</c:v>
                </c:pt>
                <c:pt idx="1">
                  <c:v>2000 Feb</c:v>
                </c:pt>
                <c:pt idx="2">
                  <c:v>2000 Mar</c:v>
                </c:pt>
                <c:pt idx="3">
                  <c:v>2000 Apr</c:v>
                </c:pt>
                <c:pt idx="4">
                  <c:v>2000 May</c:v>
                </c:pt>
                <c:pt idx="5">
                  <c:v>2000 Jun</c:v>
                </c:pt>
                <c:pt idx="6">
                  <c:v>2000 Jul</c:v>
                </c:pt>
                <c:pt idx="7">
                  <c:v>2000 Aug</c:v>
                </c:pt>
                <c:pt idx="8">
                  <c:v>2000 Sep</c:v>
                </c:pt>
                <c:pt idx="9">
                  <c:v>2000 Oct</c:v>
                </c:pt>
                <c:pt idx="10">
                  <c:v>2000 Nov</c:v>
                </c:pt>
                <c:pt idx="11">
                  <c:v>2000 Dec</c:v>
                </c:pt>
                <c:pt idx="12">
                  <c:v>2001 Jan</c:v>
                </c:pt>
                <c:pt idx="13">
                  <c:v>2001 Feb</c:v>
                </c:pt>
                <c:pt idx="14">
                  <c:v>2001 Mar</c:v>
                </c:pt>
                <c:pt idx="15">
                  <c:v>2001 Apr</c:v>
                </c:pt>
                <c:pt idx="16">
                  <c:v>2001 May</c:v>
                </c:pt>
                <c:pt idx="17">
                  <c:v>2001 Jun</c:v>
                </c:pt>
                <c:pt idx="18">
                  <c:v>2001 Jul</c:v>
                </c:pt>
                <c:pt idx="19">
                  <c:v>2001 Aug</c:v>
                </c:pt>
                <c:pt idx="20">
                  <c:v>2001 Sep</c:v>
                </c:pt>
                <c:pt idx="21">
                  <c:v>2001 Oct</c:v>
                </c:pt>
                <c:pt idx="22">
                  <c:v>2001 Nov</c:v>
                </c:pt>
                <c:pt idx="23">
                  <c:v>2001 Dec</c:v>
                </c:pt>
                <c:pt idx="24">
                  <c:v>2002 Jan</c:v>
                </c:pt>
                <c:pt idx="25">
                  <c:v>2002 Feb</c:v>
                </c:pt>
                <c:pt idx="26">
                  <c:v>2002 Mar</c:v>
                </c:pt>
                <c:pt idx="27">
                  <c:v>2002 Apr</c:v>
                </c:pt>
                <c:pt idx="28">
                  <c:v>2002 May</c:v>
                </c:pt>
                <c:pt idx="29">
                  <c:v>2002 Jun</c:v>
                </c:pt>
                <c:pt idx="30">
                  <c:v>2002 Jul</c:v>
                </c:pt>
                <c:pt idx="31">
                  <c:v>2002 Aug</c:v>
                </c:pt>
                <c:pt idx="32">
                  <c:v>2002 Sep</c:v>
                </c:pt>
                <c:pt idx="33">
                  <c:v>2002 Oct</c:v>
                </c:pt>
                <c:pt idx="34">
                  <c:v>2002 Nov</c:v>
                </c:pt>
                <c:pt idx="35">
                  <c:v>2002 Dec</c:v>
                </c:pt>
                <c:pt idx="36">
                  <c:v>2003 Jan</c:v>
                </c:pt>
                <c:pt idx="37">
                  <c:v>2003 Feb</c:v>
                </c:pt>
                <c:pt idx="38">
                  <c:v>2003 Mar</c:v>
                </c:pt>
                <c:pt idx="39">
                  <c:v>2003 Apr</c:v>
                </c:pt>
                <c:pt idx="40">
                  <c:v>2003 May</c:v>
                </c:pt>
                <c:pt idx="41">
                  <c:v>2003 Jun</c:v>
                </c:pt>
                <c:pt idx="42">
                  <c:v>2003 Jul</c:v>
                </c:pt>
                <c:pt idx="43">
                  <c:v>2003 Aug</c:v>
                </c:pt>
                <c:pt idx="44">
                  <c:v>2003 Sep</c:v>
                </c:pt>
                <c:pt idx="45">
                  <c:v>2003 Oct</c:v>
                </c:pt>
                <c:pt idx="46">
                  <c:v>2003 Nov</c:v>
                </c:pt>
                <c:pt idx="47">
                  <c:v>2003 Dec</c:v>
                </c:pt>
                <c:pt idx="48">
                  <c:v>2004 Jan</c:v>
                </c:pt>
                <c:pt idx="49">
                  <c:v>2004 Feb</c:v>
                </c:pt>
                <c:pt idx="50">
                  <c:v>2004 Mar</c:v>
                </c:pt>
                <c:pt idx="51">
                  <c:v>2004 Apr</c:v>
                </c:pt>
                <c:pt idx="52">
                  <c:v>2004 May</c:v>
                </c:pt>
                <c:pt idx="53">
                  <c:v>2004 Jun</c:v>
                </c:pt>
                <c:pt idx="54">
                  <c:v>2004 Jul</c:v>
                </c:pt>
                <c:pt idx="55">
                  <c:v>2004 Aug</c:v>
                </c:pt>
                <c:pt idx="56">
                  <c:v>2004 Sep</c:v>
                </c:pt>
                <c:pt idx="57">
                  <c:v>2004 Oct</c:v>
                </c:pt>
                <c:pt idx="58">
                  <c:v>2004 Nov</c:v>
                </c:pt>
                <c:pt idx="59">
                  <c:v>2004 Dec</c:v>
                </c:pt>
                <c:pt idx="60">
                  <c:v>2005 Jan</c:v>
                </c:pt>
                <c:pt idx="61">
                  <c:v>2005 Feb</c:v>
                </c:pt>
                <c:pt idx="62">
                  <c:v>2005 Mar</c:v>
                </c:pt>
                <c:pt idx="63">
                  <c:v>2005 Apr</c:v>
                </c:pt>
                <c:pt idx="64">
                  <c:v>2005 May</c:v>
                </c:pt>
                <c:pt idx="65">
                  <c:v>2005 Jun</c:v>
                </c:pt>
                <c:pt idx="66">
                  <c:v>2005 Jul</c:v>
                </c:pt>
                <c:pt idx="67">
                  <c:v>2005 Aug</c:v>
                </c:pt>
                <c:pt idx="68">
                  <c:v>2005 Sep</c:v>
                </c:pt>
                <c:pt idx="69">
                  <c:v>2005 Oct</c:v>
                </c:pt>
                <c:pt idx="70">
                  <c:v>2005 Nov</c:v>
                </c:pt>
                <c:pt idx="71">
                  <c:v>2005 Dec</c:v>
                </c:pt>
                <c:pt idx="72">
                  <c:v>2006 Jan</c:v>
                </c:pt>
                <c:pt idx="73">
                  <c:v>2006 Feb</c:v>
                </c:pt>
                <c:pt idx="74">
                  <c:v>2006 Mar</c:v>
                </c:pt>
                <c:pt idx="75">
                  <c:v>2006 Apr</c:v>
                </c:pt>
                <c:pt idx="76">
                  <c:v>2006 May</c:v>
                </c:pt>
                <c:pt idx="77">
                  <c:v>2006 Jun</c:v>
                </c:pt>
                <c:pt idx="78">
                  <c:v>2006 Jul</c:v>
                </c:pt>
                <c:pt idx="79">
                  <c:v>2006 Aug</c:v>
                </c:pt>
                <c:pt idx="80">
                  <c:v>2006 Sep</c:v>
                </c:pt>
                <c:pt idx="81">
                  <c:v>2006 Oct</c:v>
                </c:pt>
                <c:pt idx="82">
                  <c:v>2006 Nov</c:v>
                </c:pt>
                <c:pt idx="83">
                  <c:v>2006 Dec</c:v>
                </c:pt>
                <c:pt idx="84">
                  <c:v>2007 Jan</c:v>
                </c:pt>
                <c:pt idx="85">
                  <c:v>2007 Feb</c:v>
                </c:pt>
                <c:pt idx="86">
                  <c:v>2007 Mar</c:v>
                </c:pt>
                <c:pt idx="87">
                  <c:v>2007 Apr</c:v>
                </c:pt>
                <c:pt idx="88">
                  <c:v>2007 May</c:v>
                </c:pt>
                <c:pt idx="89">
                  <c:v>2007 Jun</c:v>
                </c:pt>
                <c:pt idx="90">
                  <c:v>2007 Jul</c:v>
                </c:pt>
                <c:pt idx="91">
                  <c:v>2007 Aug</c:v>
                </c:pt>
                <c:pt idx="92">
                  <c:v>2007 Sep</c:v>
                </c:pt>
                <c:pt idx="93">
                  <c:v>2007 Oct</c:v>
                </c:pt>
                <c:pt idx="94">
                  <c:v>2007 Nov</c:v>
                </c:pt>
                <c:pt idx="95">
                  <c:v>2007 Dec</c:v>
                </c:pt>
                <c:pt idx="96">
                  <c:v>2008 Jan</c:v>
                </c:pt>
                <c:pt idx="97">
                  <c:v>2008 Feb</c:v>
                </c:pt>
                <c:pt idx="98">
                  <c:v>2008 Mar</c:v>
                </c:pt>
                <c:pt idx="99">
                  <c:v>2008 Apr</c:v>
                </c:pt>
                <c:pt idx="100">
                  <c:v>2008 May</c:v>
                </c:pt>
                <c:pt idx="101">
                  <c:v>2008 Jun</c:v>
                </c:pt>
                <c:pt idx="102">
                  <c:v>2008 Jul</c:v>
                </c:pt>
                <c:pt idx="103">
                  <c:v>2008 Aug</c:v>
                </c:pt>
                <c:pt idx="104">
                  <c:v>2008 Sep</c:v>
                </c:pt>
                <c:pt idx="105">
                  <c:v>2008 Oct</c:v>
                </c:pt>
                <c:pt idx="106">
                  <c:v>2008 Nov</c:v>
                </c:pt>
                <c:pt idx="107">
                  <c:v>2008 Dec</c:v>
                </c:pt>
                <c:pt idx="108">
                  <c:v>2009 Jan</c:v>
                </c:pt>
                <c:pt idx="109">
                  <c:v>2009 Feb</c:v>
                </c:pt>
                <c:pt idx="110">
                  <c:v>2009 Mar</c:v>
                </c:pt>
                <c:pt idx="111">
                  <c:v>2009 Apr</c:v>
                </c:pt>
                <c:pt idx="112">
                  <c:v>2009 May</c:v>
                </c:pt>
                <c:pt idx="113">
                  <c:v>2009 Jun</c:v>
                </c:pt>
                <c:pt idx="114">
                  <c:v>2009 Jul</c:v>
                </c:pt>
                <c:pt idx="115">
                  <c:v>2009 Aug</c:v>
                </c:pt>
                <c:pt idx="116">
                  <c:v>2009 Sep</c:v>
                </c:pt>
                <c:pt idx="117">
                  <c:v>2009 Oct</c:v>
                </c:pt>
                <c:pt idx="118">
                  <c:v>2009 Nov</c:v>
                </c:pt>
                <c:pt idx="119">
                  <c:v>2009 Dec</c:v>
                </c:pt>
                <c:pt idx="120">
                  <c:v>2010 Jan</c:v>
                </c:pt>
                <c:pt idx="121">
                  <c:v>2010 Feb</c:v>
                </c:pt>
                <c:pt idx="122">
                  <c:v>2010 Mar</c:v>
                </c:pt>
                <c:pt idx="123">
                  <c:v>2010 Apr</c:v>
                </c:pt>
                <c:pt idx="124">
                  <c:v>2010 May</c:v>
                </c:pt>
                <c:pt idx="125">
                  <c:v>2010 Jun</c:v>
                </c:pt>
                <c:pt idx="126">
                  <c:v>2010 Jul</c:v>
                </c:pt>
                <c:pt idx="127">
                  <c:v>2010 Aug</c:v>
                </c:pt>
                <c:pt idx="128">
                  <c:v>2010 Sep</c:v>
                </c:pt>
                <c:pt idx="129">
                  <c:v>2010 Oct</c:v>
                </c:pt>
                <c:pt idx="130">
                  <c:v>2010 Nov</c:v>
                </c:pt>
                <c:pt idx="131">
                  <c:v>2010 Dec</c:v>
                </c:pt>
                <c:pt idx="132">
                  <c:v>2011 Jan</c:v>
                </c:pt>
                <c:pt idx="133">
                  <c:v>2011 Feb</c:v>
                </c:pt>
                <c:pt idx="134">
                  <c:v>2011 Mar</c:v>
                </c:pt>
                <c:pt idx="135">
                  <c:v>2011 Apr</c:v>
                </c:pt>
                <c:pt idx="136">
                  <c:v>2011 May</c:v>
                </c:pt>
                <c:pt idx="137">
                  <c:v>2011 Jun</c:v>
                </c:pt>
                <c:pt idx="138">
                  <c:v>2011 Jul</c:v>
                </c:pt>
                <c:pt idx="139">
                  <c:v>2011 Aug</c:v>
                </c:pt>
                <c:pt idx="140">
                  <c:v>2011 Sep</c:v>
                </c:pt>
                <c:pt idx="141">
                  <c:v>2011 Oct</c:v>
                </c:pt>
                <c:pt idx="142">
                  <c:v>2011 Nov</c:v>
                </c:pt>
                <c:pt idx="143">
                  <c:v>2011 Dec</c:v>
                </c:pt>
                <c:pt idx="144">
                  <c:v>2012 Jan</c:v>
                </c:pt>
                <c:pt idx="145">
                  <c:v>2012 Feb</c:v>
                </c:pt>
                <c:pt idx="146">
                  <c:v>2012 Mar</c:v>
                </c:pt>
                <c:pt idx="147">
                  <c:v>2012 Apr</c:v>
                </c:pt>
                <c:pt idx="148">
                  <c:v>2012 May</c:v>
                </c:pt>
                <c:pt idx="149">
                  <c:v>2012 Jun</c:v>
                </c:pt>
                <c:pt idx="150">
                  <c:v>2012 Jul</c:v>
                </c:pt>
                <c:pt idx="151">
                  <c:v>2012 Aug</c:v>
                </c:pt>
                <c:pt idx="152">
                  <c:v>2012 Sep</c:v>
                </c:pt>
                <c:pt idx="153">
                  <c:v>2012 Oct</c:v>
                </c:pt>
                <c:pt idx="154">
                  <c:v>2012 Nov</c:v>
                </c:pt>
                <c:pt idx="155">
                  <c:v>2012 Dec</c:v>
                </c:pt>
                <c:pt idx="156">
                  <c:v>2013 Jan</c:v>
                </c:pt>
                <c:pt idx="157">
                  <c:v>2013 Feb</c:v>
                </c:pt>
                <c:pt idx="158">
                  <c:v>2013 Mar</c:v>
                </c:pt>
                <c:pt idx="159">
                  <c:v>2013 Apr</c:v>
                </c:pt>
                <c:pt idx="160">
                  <c:v>2013 May</c:v>
                </c:pt>
                <c:pt idx="161">
                  <c:v>2013 Jun</c:v>
                </c:pt>
                <c:pt idx="162">
                  <c:v>2013 Jul</c:v>
                </c:pt>
                <c:pt idx="163">
                  <c:v>2013 Aug</c:v>
                </c:pt>
                <c:pt idx="164">
                  <c:v>2013 Sep</c:v>
                </c:pt>
                <c:pt idx="165">
                  <c:v>2013 Oct</c:v>
                </c:pt>
                <c:pt idx="166">
                  <c:v>2013 Nov</c:v>
                </c:pt>
                <c:pt idx="167">
                  <c:v>2013 Dec</c:v>
                </c:pt>
                <c:pt idx="168">
                  <c:v>2014 Jan</c:v>
                </c:pt>
                <c:pt idx="169">
                  <c:v>2014 Feb</c:v>
                </c:pt>
                <c:pt idx="170">
                  <c:v>2014 Mar</c:v>
                </c:pt>
                <c:pt idx="171">
                  <c:v>2014 Apr</c:v>
                </c:pt>
                <c:pt idx="172">
                  <c:v>2014 May</c:v>
                </c:pt>
                <c:pt idx="173">
                  <c:v>2014 Jun</c:v>
                </c:pt>
                <c:pt idx="174">
                  <c:v>2014 Jul</c:v>
                </c:pt>
                <c:pt idx="175">
                  <c:v>2014 Aug</c:v>
                </c:pt>
                <c:pt idx="176">
                  <c:v>2014 Sep</c:v>
                </c:pt>
                <c:pt idx="177">
                  <c:v>2014 Oct</c:v>
                </c:pt>
                <c:pt idx="178">
                  <c:v>2014 Nov</c:v>
                </c:pt>
                <c:pt idx="179">
                  <c:v>2014 Dec</c:v>
                </c:pt>
                <c:pt idx="180">
                  <c:v>2015 Jan</c:v>
                </c:pt>
                <c:pt idx="181">
                  <c:v>2015 Feb</c:v>
                </c:pt>
                <c:pt idx="182">
                  <c:v>2015 Mar</c:v>
                </c:pt>
                <c:pt idx="183">
                  <c:v>2015 Apr</c:v>
                </c:pt>
                <c:pt idx="184">
                  <c:v>2015 May</c:v>
                </c:pt>
                <c:pt idx="185">
                  <c:v>2015 Jun</c:v>
                </c:pt>
                <c:pt idx="186">
                  <c:v>2015 Jul</c:v>
                </c:pt>
                <c:pt idx="187">
                  <c:v>2015 Aug</c:v>
                </c:pt>
                <c:pt idx="188">
                  <c:v>2015 Sep</c:v>
                </c:pt>
                <c:pt idx="189">
                  <c:v>2015 Oct</c:v>
                </c:pt>
                <c:pt idx="190">
                  <c:v>2015 Nov</c:v>
                </c:pt>
                <c:pt idx="191">
                  <c:v>2014 Dec</c:v>
                </c:pt>
                <c:pt idx="192">
                  <c:v>2016 Jan</c:v>
                </c:pt>
                <c:pt idx="193">
                  <c:v>2016 Feb</c:v>
                </c:pt>
                <c:pt idx="194">
                  <c:v>2016 Mar</c:v>
                </c:pt>
                <c:pt idx="195">
                  <c:v>2016 Apr</c:v>
                </c:pt>
                <c:pt idx="196">
                  <c:v>2016 May</c:v>
                </c:pt>
                <c:pt idx="197">
                  <c:v>2016 Jun</c:v>
                </c:pt>
                <c:pt idx="198">
                  <c:v>2016 Jul</c:v>
                </c:pt>
              </c:strCache>
            </c:strRef>
          </c:cat>
          <c:val>
            <c:numRef>
              <c:f>'IFS Online'!$J$6:$GZ$6</c:f>
              <c:numCache>
                <c:formatCode>0.000</c:formatCode>
                <c:ptCount val="199"/>
                <c:pt idx="0">
                  <c:v>0.12078</c:v>
                </c:pt>
                <c:pt idx="1">
                  <c:v>0.1208</c:v>
                </c:pt>
                <c:pt idx="2">
                  <c:v>0.12079</c:v>
                </c:pt>
                <c:pt idx="3">
                  <c:v>0.12078</c:v>
                </c:pt>
                <c:pt idx="4">
                  <c:v>0.1208</c:v>
                </c:pt>
                <c:pt idx="5">
                  <c:v>0.12081</c:v>
                </c:pt>
                <c:pt idx="6">
                  <c:v>0.12078</c:v>
                </c:pt>
                <c:pt idx="7">
                  <c:v>0.12078</c:v>
                </c:pt>
                <c:pt idx="8">
                  <c:v>0.1207937</c:v>
                </c:pt>
                <c:pt idx="9">
                  <c:v>0.1208</c:v>
                </c:pt>
                <c:pt idx="10">
                  <c:v>0.12081</c:v>
                </c:pt>
                <c:pt idx="11">
                  <c:v>0.12081</c:v>
                </c:pt>
                <c:pt idx="12">
                  <c:v>0.12081</c:v>
                </c:pt>
                <c:pt idx="13">
                  <c:v>0.12082</c:v>
                </c:pt>
                <c:pt idx="14">
                  <c:v>0.12081</c:v>
                </c:pt>
                <c:pt idx="15">
                  <c:v>0.12082</c:v>
                </c:pt>
                <c:pt idx="16">
                  <c:v>0.12081</c:v>
                </c:pt>
                <c:pt idx="17">
                  <c:v>0.12082</c:v>
                </c:pt>
                <c:pt idx="18">
                  <c:v>0.12082</c:v>
                </c:pt>
                <c:pt idx="19">
                  <c:v>0.12082</c:v>
                </c:pt>
                <c:pt idx="20">
                  <c:v>0.12082</c:v>
                </c:pt>
                <c:pt idx="21">
                  <c:v>0.12082</c:v>
                </c:pt>
                <c:pt idx="22">
                  <c:v>0.12082</c:v>
                </c:pt>
                <c:pt idx="23">
                  <c:v>0.12082</c:v>
                </c:pt>
                <c:pt idx="24">
                  <c:v>0.12082</c:v>
                </c:pt>
                <c:pt idx="25">
                  <c:v>0.12082</c:v>
                </c:pt>
                <c:pt idx="26">
                  <c:v>0.12082</c:v>
                </c:pt>
                <c:pt idx="27">
                  <c:v>0.12081</c:v>
                </c:pt>
                <c:pt idx="28">
                  <c:v>0.12082</c:v>
                </c:pt>
                <c:pt idx="29">
                  <c:v>0.12082</c:v>
                </c:pt>
                <c:pt idx="30">
                  <c:v>0.12082</c:v>
                </c:pt>
                <c:pt idx="31">
                  <c:v>0.1208</c:v>
                </c:pt>
                <c:pt idx="32">
                  <c:v>0.12082</c:v>
                </c:pt>
                <c:pt idx="33">
                  <c:v>0.12082</c:v>
                </c:pt>
                <c:pt idx="34">
                  <c:v>0.12081</c:v>
                </c:pt>
                <c:pt idx="35">
                  <c:v>0.12081</c:v>
                </c:pt>
                <c:pt idx="36">
                  <c:v>0.12082</c:v>
                </c:pt>
                <c:pt idx="37">
                  <c:v>0.12081</c:v>
                </c:pt>
                <c:pt idx="38">
                  <c:v>0.12081</c:v>
                </c:pt>
                <c:pt idx="39">
                  <c:v>0.12081</c:v>
                </c:pt>
                <c:pt idx="40">
                  <c:v>0.12082</c:v>
                </c:pt>
                <c:pt idx="41">
                  <c:v>0.12082</c:v>
                </c:pt>
                <c:pt idx="42">
                  <c:v>0.12081</c:v>
                </c:pt>
                <c:pt idx="43">
                  <c:v>0.12082</c:v>
                </c:pt>
                <c:pt idx="44">
                  <c:v>0.12082</c:v>
                </c:pt>
                <c:pt idx="45">
                  <c:v>0.12082</c:v>
                </c:pt>
                <c:pt idx="46">
                  <c:v>0.12082</c:v>
                </c:pt>
                <c:pt idx="47">
                  <c:v>0.12082</c:v>
                </c:pt>
                <c:pt idx="48">
                  <c:v>0.12082</c:v>
                </c:pt>
                <c:pt idx="49">
                  <c:v>0.12081</c:v>
                </c:pt>
                <c:pt idx="50">
                  <c:v>0.12081</c:v>
                </c:pt>
                <c:pt idx="51">
                  <c:v>0.12082</c:v>
                </c:pt>
                <c:pt idx="52">
                  <c:v>0.12082</c:v>
                </c:pt>
                <c:pt idx="53">
                  <c:v>0.12082</c:v>
                </c:pt>
                <c:pt idx="54">
                  <c:v>0.12082</c:v>
                </c:pt>
                <c:pt idx="55">
                  <c:v>0.12082</c:v>
                </c:pt>
                <c:pt idx="56">
                  <c:v>0.12082</c:v>
                </c:pt>
                <c:pt idx="57">
                  <c:v>0.12082</c:v>
                </c:pt>
                <c:pt idx="58">
                  <c:v>0.12082</c:v>
                </c:pt>
                <c:pt idx="59">
                  <c:v>0.12082</c:v>
                </c:pt>
                <c:pt idx="60">
                  <c:v>0.12082</c:v>
                </c:pt>
                <c:pt idx="61">
                  <c:v>0.12082</c:v>
                </c:pt>
                <c:pt idx="62">
                  <c:v>0.12082</c:v>
                </c:pt>
                <c:pt idx="63">
                  <c:v>0.12082</c:v>
                </c:pt>
                <c:pt idx="64">
                  <c:v>0.12082</c:v>
                </c:pt>
                <c:pt idx="65">
                  <c:v>0.12082</c:v>
                </c:pt>
                <c:pt idx="66">
                  <c:v>0.12152</c:v>
                </c:pt>
                <c:pt idx="67">
                  <c:v>0.12343</c:v>
                </c:pt>
                <c:pt idx="68">
                  <c:v>0.12358</c:v>
                </c:pt>
                <c:pt idx="69">
                  <c:v>0.12362</c:v>
                </c:pt>
                <c:pt idx="70">
                  <c:v>0.1237</c:v>
                </c:pt>
                <c:pt idx="71">
                  <c:v>0.12383</c:v>
                </c:pt>
                <c:pt idx="72">
                  <c:v>0.12397</c:v>
                </c:pt>
                <c:pt idx="73">
                  <c:v>0.12423</c:v>
                </c:pt>
                <c:pt idx="74">
                  <c:v>0.12446</c:v>
                </c:pt>
                <c:pt idx="75">
                  <c:v>0.12476</c:v>
                </c:pt>
                <c:pt idx="76">
                  <c:v>0.12477</c:v>
                </c:pt>
                <c:pt idx="77">
                  <c:v>0.1249</c:v>
                </c:pt>
                <c:pt idx="78">
                  <c:v>0.12514</c:v>
                </c:pt>
                <c:pt idx="79">
                  <c:v>0.12542</c:v>
                </c:pt>
                <c:pt idx="80">
                  <c:v>0.12601</c:v>
                </c:pt>
                <c:pt idx="81">
                  <c:v>0.12653</c:v>
                </c:pt>
                <c:pt idx="82">
                  <c:v>0.127128286425114</c:v>
                </c:pt>
                <c:pt idx="83">
                  <c:v>0.127812514378908</c:v>
                </c:pt>
                <c:pt idx="84">
                  <c:v>0.128376461405543</c:v>
                </c:pt>
                <c:pt idx="85">
                  <c:v>0.128955217721542</c:v>
                </c:pt>
                <c:pt idx="86">
                  <c:v>0.129215994872709</c:v>
                </c:pt>
                <c:pt idx="87">
                  <c:v>0.129437941626077</c:v>
                </c:pt>
                <c:pt idx="88">
                  <c:v>0.130319987697793</c:v>
                </c:pt>
                <c:pt idx="89">
                  <c:v>0.131009744504796</c:v>
                </c:pt>
                <c:pt idx="90">
                  <c:v>0.131933779797244</c:v>
                </c:pt>
                <c:pt idx="91">
                  <c:v>0.132008147542866</c:v>
                </c:pt>
                <c:pt idx="92">
                  <c:v>0.132902905124603</c:v>
                </c:pt>
                <c:pt idx="93">
                  <c:v>0.133322134274054</c:v>
                </c:pt>
                <c:pt idx="94">
                  <c:v>0.134710796127334</c:v>
                </c:pt>
                <c:pt idx="95">
                  <c:v>0.135649135372411</c:v>
                </c:pt>
                <c:pt idx="96">
                  <c:v>0.137972711757069</c:v>
                </c:pt>
                <c:pt idx="97">
                  <c:v>0.139566562084789</c:v>
                </c:pt>
                <c:pt idx="98">
                  <c:v>0.141338560975575</c:v>
                </c:pt>
                <c:pt idx="99">
                  <c:v>0.142841634336843</c:v>
                </c:pt>
                <c:pt idx="100">
                  <c:v>0.14338706046489</c:v>
                </c:pt>
                <c:pt idx="101">
                  <c:v>0.144961780826485</c:v>
                </c:pt>
                <c:pt idx="102">
                  <c:v>0.146249504579803</c:v>
                </c:pt>
                <c:pt idx="103">
                  <c:v>0.145953440852368</c:v>
                </c:pt>
                <c:pt idx="104">
                  <c:v>0.146399809094649</c:v>
                </c:pt>
                <c:pt idx="105">
                  <c:v>0.146379664936947</c:v>
                </c:pt>
                <c:pt idx="106">
                  <c:v>0.14644375973851</c:v>
                </c:pt>
                <c:pt idx="107">
                  <c:v>0.146141356688671</c:v>
                </c:pt>
                <c:pt idx="108">
                  <c:v>0.14623988020029</c:v>
                </c:pt>
                <c:pt idx="109">
                  <c:v>0.146289512797407</c:v>
                </c:pt>
                <c:pt idx="110">
                  <c:v>0.146236886207229</c:v>
                </c:pt>
                <c:pt idx="111">
                  <c:v>0.146387879083755</c:v>
                </c:pt>
                <c:pt idx="112">
                  <c:v>0.14652974467623</c:v>
                </c:pt>
                <c:pt idx="113">
                  <c:v>0.146343345435485</c:v>
                </c:pt>
                <c:pt idx="114">
                  <c:v>0.146369464529588</c:v>
                </c:pt>
                <c:pt idx="115">
                  <c:v>0.146365432666674</c:v>
                </c:pt>
                <c:pt idx="116">
                  <c:v>0.146436273596209</c:v>
                </c:pt>
                <c:pt idx="117">
                  <c:v>0.146465494682326</c:v>
                </c:pt>
                <c:pt idx="118">
                  <c:v>0.146468845379117</c:v>
                </c:pt>
                <c:pt idx="119">
                  <c:v>0.146458323889096</c:v>
                </c:pt>
                <c:pt idx="120">
                  <c:v>0.146470221833006</c:v>
                </c:pt>
                <c:pt idx="121">
                  <c:v>0.146476364573812</c:v>
                </c:pt>
                <c:pt idx="122">
                  <c:v>0.146489257560597</c:v>
                </c:pt>
                <c:pt idx="123">
                  <c:v>0.146495309010927</c:v>
                </c:pt>
                <c:pt idx="124">
                  <c:v>0.146468753974892</c:v>
                </c:pt>
                <c:pt idx="125">
                  <c:v>0.146702853370498</c:v>
                </c:pt>
                <c:pt idx="126">
                  <c:v>0.147543506013101</c:v>
                </c:pt>
                <c:pt idx="127">
                  <c:v>0.147272743095419</c:v>
                </c:pt>
                <c:pt idx="128">
                  <c:v>0.148323421838792</c:v>
                </c:pt>
                <c:pt idx="129">
                  <c:v>0.149853742747079</c:v>
                </c:pt>
                <c:pt idx="130">
                  <c:v>0.150245350657624</c:v>
                </c:pt>
                <c:pt idx="131">
                  <c:v>0.150294362243766</c:v>
                </c:pt>
                <c:pt idx="132">
                  <c:v>0.151437500547965</c:v>
                </c:pt>
                <c:pt idx="133">
                  <c:v>0.15188252971202</c:v>
                </c:pt>
                <c:pt idx="134">
                  <c:v>0.152294078541367</c:v>
                </c:pt>
                <c:pt idx="135">
                  <c:v>0.153158511401375</c:v>
                </c:pt>
                <c:pt idx="136">
                  <c:v>0.153857752353639</c:v>
                </c:pt>
                <c:pt idx="137">
                  <c:v>0.154372490528145</c:v>
                </c:pt>
                <c:pt idx="138">
                  <c:v>0.154769652457007</c:v>
                </c:pt>
                <c:pt idx="139">
                  <c:v>0.156029946895547</c:v>
                </c:pt>
                <c:pt idx="140">
                  <c:v>0.156671053456163</c:v>
                </c:pt>
                <c:pt idx="141">
                  <c:v>0.1573192794777</c:v>
                </c:pt>
                <c:pt idx="142">
                  <c:v>0.157748611812216</c:v>
                </c:pt>
                <c:pt idx="143">
                  <c:v>0.158012830641848</c:v>
                </c:pt>
                <c:pt idx="144">
                  <c:v>0.158333069444884</c:v>
                </c:pt>
                <c:pt idx="145">
                  <c:v>0.158721088953647</c:v>
                </c:pt>
                <c:pt idx="146">
                  <c:v>0.158525425316511</c:v>
                </c:pt>
                <c:pt idx="147">
                  <c:v>0.158816313985458</c:v>
                </c:pt>
                <c:pt idx="148">
                  <c:v>0.158595059235255</c:v>
                </c:pt>
                <c:pt idx="149">
                  <c:v>0.158283197130642</c:v>
                </c:pt>
                <c:pt idx="150">
                  <c:v>0.158127171895531</c:v>
                </c:pt>
                <c:pt idx="151">
                  <c:v>0.157719729298085</c:v>
                </c:pt>
                <c:pt idx="152">
                  <c:v>0.157743373117872</c:v>
                </c:pt>
                <c:pt idx="153">
                  <c:v>0.158369344762673</c:v>
                </c:pt>
                <c:pt idx="154">
                  <c:v>0.158837058591814</c:v>
                </c:pt>
                <c:pt idx="155">
                  <c:v>0.158981248161779</c:v>
                </c:pt>
                <c:pt idx="156">
                  <c:v>0.159267970875756</c:v>
                </c:pt>
                <c:pt idx="157">
                  <c:v>0.159129244772604</c:v>
                </c:pt>
                <c:pt idx="158">
                  <c:v>0.159373243748794</c:v>
                </c:pt>
                <c:pt idx="159">
                  <c:v>0.160075128585145</c:v>
                </c:pt>
                <c:pt idx="160">
                  <c:v>0.161347450979187</c:v>
                </c:pt>
                <c:pt idx="161">
                  <c:v>0.162054067719154</c:v>
                </c:pt>
                <c:pt idx="162">
                  <c:v>0.162028598047555</c:v>
                </c:pt>
                <c:pt idx="163">
                  <c:v>0.162054497454271</c:v>
                </c:pt>
                <c:pt idx="164">
                  <c:v>0.1623859915018</c:v>
                </c:pt>
                <c:pt idx="165">
                  <c:v>0.162854723301254</c:v>
                </c:pt>
                <c:pt idx="166">
                  <c:v>0.162929576691809</c:v>
                </c:pt>
                <c:pt idx="167">
                  <c:v>0.163473484600798</c:v>
                </c:pt>
                <c:pt idx="168">
                  <c:v>0.163829258870923</c:v>
                </c:pt>
                <c:pt idx="169">
                  <c:v>0.163578664979989</c:v>
                </c:pt>
                <c:pt idx="170">
                  <c:v>0.162948580289053</c:v>
                </c:pt>
                <c:pt idx="171">
                  <c:v>0.162466633415162</c:v>
                </c:pt>
                <c:pt idx="172">
                  <c:v>0.162261711915148</c:v>
                </c:pt>
                <c:pt idx="173">
                  <c:v>0.162433595599133</c:v>
                </c:pt>
                <c:pt idx="174">
                  <c:v>0.16214025131739</c:v>
                </c:pt>
                <c:pt idx="175">
                  <c:v>0.162321475363079</c:v>
                </c:pt>
                <c:pt idx="176">
                  <c:v>0.162546782995981</c:v>
                </c:pt>
                <c:pt idx="177">
                  <c:v>0.16275932587002</c:v>
                </c:pt>
                <c:pt idx="178">
                  <c:v>0.162752028297153</c:v>
                </c:pt>
                <c:pt idx="179">
                  <c:v>0.163286125500161</c:v>
                </c:pt>
                <c:pt idx="180">
                  <c:v>0.16320177838401</c:v>
                </c:pt>
                <c:pt idx="181" formatCode="0.0000">
                  <c:v>0.163016456511285</c:v>
                </c:pt>
                <c:pt idx="182" formatCode="0.0000">
                  <c:v>0.162587148647236</c:v>
                </c:pt>
                <c:pt idx="183" formatCode="0.0000">
                  <c:v>0.163138019916576</c:v>
                </c:pt>
                <c:pt idx="184" formatCode="0.0000">
                  <c:v>0.163554961784092</c:v>
                </c:pt>
                <c:pt idx="185" formatCode="0.0000">
                  <c:v>0.1635018674249</c:v>
                </c:pt>
                <c:pt idx="186" formatCode="0.0000">
                  <c:v>0.16348684748312</c:v>
                </c:pt>
                <c:pt idx="187" formatCode="0.0000">
                  <c:v>0.158589789385208</c:v>
                </c:pt>
                <c:pt idx="188" formatCode="0.0000">
                  <c:v>0.15700275461333</c:v>
                </c:pt>
                <c:pt idx="189" formatCode="0.0000">
                  <c:v>0.157503413394287</c:v>
                </c:pt>
                <c:pt idx="190" formatCode="0.0000">
                  <c:v>0.157130109519686</c:v>
                </c:pt>
                <c:pt idx="191" formatCode="0.0000">
                  <c:v>0.154973886900057</c:v>
                </c:pt>
                <c:pt idx="192" formatCode="0.0000">
                  <c:v>0.152113537544423</c:v>
                </c:pt>
                <c:pt idx="193" formatCode="0.0000">
                  <c:v>0.152813759758432</c:v>
                </c:pt>
                <c:pt idx="194" formatCode="0.0000">
                  <c:v>0.153678495233628</c:v>
                </c:pt>
                <c:pt idx="195" formatCode="0.0000">
                  <c:v>0.154351119470082</c:v>
                </c:pt>
                <c:pt idx="196" formatCode="0.0000">
                  <c:v>0.153167034778107</c:v>
                </c:pt>
                <c:pt idx="197" formatCode="0.0000">
                  <c:v>0.151612436161689</c:v>
                </c:pt>
                <c:pt idx="198" formatCode="0.0000">
                  <c:v>0.149725142070444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315263328"/>
        <c:axId val="-1315261008"/>
      </c:lineChart>
      <c:catAx>
        <c:axId val="-1315263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315261008"/>
        <c:crosses val="autoZero"/>
        <c:auto val="1"/>
        <c:lblAlgn val="ctr"/>
        <c:lblOffset val="100"/>
        <c:noMultiLvlLbl val="0"/>
      </c:catAx>
      <c:valAx>
        <c:axId val="-1315261008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-1315263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4800" dirty="0">
                <a:solidFill>
                  <a:schemeClr val="tx1"/>
                </a:solidFill>
              </a:rPr>
              <a:t>China's</a:t>
            </a:r>
            <a:r>
              <a:rPr lang="en-US" sz="4800" baseline="0" dirty="0">
                <a:solidFill>
                  <a:schemeClr val="tx1"/>
                </a:solidFill>
              </a:rPr>
              <a:t> Reserves, </a:t>
            </a:r>
            <a:endParaRPr lang="en-US" sz="4800" baseline="0" dirty="0" smtClean="0">
              <a:solidFill>
                <a:schemeClr val="tx1"/>
              </a:solidFill>
            </a:endParaRPr>
          </a:p>
          <a:p>
            <a:pPr>
              <a:defRPr sz="4800">
                <a:solidFill>
                  <a:schemeClr val="tx1"/>
                </a:solidFill>
              </a:defRPr>
            </a:pPr>
            <a:r>
              <a:rPr lang="en-US" sz="4800" baseline="0" dirty="0" smtClean="0">
                <a:solidFill>
                  <a:schemeClr val="tx1"/>
                </a:solidFill>
              </a:rPr>
              <a:t>$ trillions, 2000-2016 </a:t>
            </a:r>
            <a:endParaRPr lang="en-US" sz="48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'Reserves quarterly'!$E$7:$BR$7</c:f>
              <c:strCache>
                <c:ptCount val="66"/>
                <c:pt idx="0">
                  <c:v>2000Q1</c:v>
                </c:pt>
                <c:pt idx="1">
                  <c:v>2000Q2</c:v>
                </c:pt>
                <c:pt idx="2">
                  <c:v>2000Q3</c:v>
                </c:pt>
                <c:pt idx="3">
                  <c:v>2000Q4</c:v>
                </c:pt>
                <c:pt idx="4">
                  <c:v>2001Q1</c:v>
                </c:pt>
                <c:pt idx="5">
                  <c:v>2001Q2</c:v>
                </c:pt>
                <c:pt idx="6">
                  <c:v>2001Q3</c:v>
                </c:pt>
                <c:pt idx="7">
                  <c:v>2001Q4</c:v>
                </c:pt>
                <c:pt idx="8">
                  <c:v>2002Q1</c:v>
                </c:pt>
                <c:pt idx="9">
                  <c:v>2002Q2</c:v>
                </c:pt>
                <c:pt idx="10">
                  <c:v>2002Q3</c:v>
                </c:pt>
                <c:pt idx="11">
                  <c:v>2002Q4</c:v>
                </c:pt>
                <c:pt idx="12">
                  <c:v>2003Q1</c:v>
                </c:pt>
                <c:pt idx="13">
                  <c:v>2003Q2</c:v>
                </c:pt>
                <c:pt idx="14">
                  <c:v>2003Q3</c:v>
                </c:pt>
                <c:pt idx="15">
                  <c:v>2003Q4</c:v>
                </c:pt>
                <c:pt idx="16">
                  <c:v>2004Q1</c:v>
                </c:pt>
                <c:pt idx="17">
                  <c:v>2004Q2</c:v>
                </c:pt>
                <c:pt idx="18">
                  <c:v>2004Q3</c:v>
                </c:pt>
                <c:pt idx="19">
                  <c:v>2004Q4</c:v>
                </c:pt>
                <c:pt idx="20">
                  <c:v>2005Q1</c:v>
                </c:pt>
                <c:pt idx="21">
                  <c:v>2005Q2</c:v>
                </c:pt>
                <c:pt idx="22">
                  <c:v>2005Q3</c:v>
                </c:pt>
                <c:pt idx="23">
                  <c:v>2005Q4</c:v>
                </c:pt>
                <c:pt idx="24">
                  <c:v>2006Q1</c:v>
                </c:pt>
                <c:pt idx="25">
                  <c:v>2006Q2</c:v>
                </c:pt>
                <c:pt idx="26">
                  <c:v>2006Q3</c:v>
                </c:pt>
                <c:pt idx="27">
                  <c:v>2006Q4</c:v>
                </c:pt>
                <c:pt idx="28">
                  <c:v>2007Q1</c:v>
                </c:pt>
                <c:pt idx="29">
                  <c:v>2007Q2</c:v>
                </c:pt>
                <c:pt idx="30">
                  <c:v>2007Q3</c:v>
                </c:pt>
                <c:pt idx="31">
                  <c:v>2007Q4</c:v>
                </c:pt>
                <c:pt idx="32">
                  <c:v>2008Q1</c:v>
                </c:pt>
                <c:pt idx="33">
                  <c:v>2008Q2</c:v>
                </c:pt>
                <c:pt idx="34">
                  <c:v>2008Q3</c:v>
                </c:pt>
                <c:pt idx="35">
                  <c:v>2008Q4</c:v>
                </c:pt>
                <c:pt idx="36">
                  <c:v>2009Q1</c:v>
                </c:pt>
                <c:pt idx="37">
                  <c:v>2009Q2</c:v>
                </c:pt>
                <c:pt idx="38">
                  <c:v>2009Q3</c:v>
                </c:pt>
                <c:pt idx="39">
                  <c:v>2009Q4</c:v>
                </c:pt>
                <c:pt idx="40">
                  <c:v>2010Q1</c:v>
                </c:pt>
                <c:pt idx="41">
                  <c:v>2010Q2</c:v>
                </c:pt>
                <c:pt idx="42">
                  <c:v>2010Q3</c:v>
                </c:pt>
                <c:pt idx="43">
                  <c:v>2010Q4</c:v>
                </c:pt>
                <c:pt idx="44">
                  <c:v>2011Q1</c:v>
                </c:pt>
                <c:pt idx="45">
                  <c:v>2011Q2</c:v>
                </c:pt>
                <c:pt idx="46">
                  <c:v>2011Q3</c:v>
                </c:pt>
                <c:pt idx="47">
                  <c:v>2011Q4</c:v>
                </c:pt>
                <c:pt idx="48">
                  <c:v>2012Q1</c:v>
                </c:pt>
                <c:pt idx="49">
                  <c:v>2012Q2</c:v>
                </c:pt>
                <c:pt idx="50">
                  <c:v>2012Q3</c:v>
                </c:pt>
                <c:pt idx="51">
                  <c:v>2012Q4</c:v>
                </c:pt>
                <c:pt idx="52">
                  <c:v>2013Q1</c:v>
                </c:pt>
                <c:pt idx="53">
                  <c:v>2013Q2</c:v>
                </c:pt>
                <c:pt idx="54">
                  <c:v>2013Q3</c:v>
                </c:pt>
                <c:pt idx="55">
                  <c:v>2013Q4</c:v>
                </c:pt>
                <c:pt idx="56">
                  <c:v>2014Q1</c:v>
                </c:pt>
                <c:pt idx="57">
                  <c:v>2014Q2</c:v>
                </c:pt>
                <c:pt idx="58">
                  <c:v>2014Q3</c:v>
                </c:pt>
                <c:pt idx="59">
                  <c:v>2014Q4</c:v>
                </c:pt>
                <c:pt idx="60">
                  <c:v>2015Q1</c:v>
                </c:pt>
                <c:pt idx="61">
                  <c:v>2015Q2</c:v>
                </c:pt>
                <c:pt idx="62">
                  <c:v>2015Q3</c:v>
                </c:pt>
                <c:pt idx="63">
                  <c:v>2015Q4</c:v>
                </c:pt>
                <c:pt idx="64">
                  <c:v>2016Q1</c:v>
                </c:pt>
                <c:pt idx="65">
                  <c:v>2016Q2</c:v>
                </c:pt>
              </c:strCache>
            </c:strRef>
          </c:cat>
          <c:val>
            <c:numRef>
              <c:f>'Reserves quarterly'!$E$8:$BR$8</c:f>
              <c:numCache>
                <c:formatCode>0.00</c:formatCode>
                <c:ptCount val="66"/>
                <c:pt idx="0">
                  <c:v>0.159768689072134</c:v>
                </c:pt>
                <c:pt idx="1">
                  <c:v>0.161285030906869</c:v>
                </c:pt>
                <c:pt idx="2">
                  <c:v>0.162584737028065</c:v>
                </c:pt>
                <c:pt idx="3">
                  <c:v>0.16827758772931</c:v>
                </c:pt>
                <c:pt idx="4">
                  <c:v>0.178890604889892</c:v>
                </c:pt>
                <c:pt idx="5">
                  <c:v>0.18386143108201</c:v>
                </c:pt>
                <c:pt idx="6">
                  <c:v>0.19928446308612</c:v>
                </c:pt>
                <c:pt idx="7">
                  <c:v>0.215605128197421</c:v>
                </c:pt>
                <c:pt idx="8">
                  <c:v>0.23086977388045</c:v>
                </c:pt>
                <c:pt idx="9">
                  <c:v>0.246749018678599</c:v>
                </c:pt>
                <c:pt idx="10">
                  <c:v>0.262963740333774</c:v>
                </c:pt>
                <c:pt idx="11">
                  <c:v>0.291127817135059</c:v>
                </c:pt>
                <c:pt idx="12">
                  <c:v>0.320871136791443</c:v>
                </c:pt>
                <c:pt idx="13">
                  <c:v>0.351364076863219</c:v>
                </c:pt>
                <c:pt idx="14">
                  <c:v>0.388880937206739</c:v>
                </c:pt>
                <c:pt idx="15">
                  <c:v>0.408150658348774</c:v>
                </c:pt>
                <c:pt idx="16">
                  <c:v>0.444427211635337</c:v>
                </c:pt>
                <c:pt idx="17">
                  <c:v>0.475113820805307</c:v>
                </c:pt>
                <c:pt idx="18">
                  <c:v>0.519001095307241</c:v>
                </c:pt>
                <c:pt idx="19">
                  <c:v>0.614499532457504</c:v>
                </c:pt>
                <c:pt idx="20">
                  <c:v>0.663190365860436</c:v>
                </c:pt>
                <c:pt idx="21">
                  <c:v>0.714950145252897</c:v>
                </c:pt>
                <c:pt idx="22">
                  <c:v>0.772265451326985</c:v>
                </c:pt>
                <c:pt idx="23">
                  <c:v>0.821513857748453</c:v>
                </c:pt>
                <c:pt idx="24">
                  <c:v>0.877636682577112</c:v>
                </c:pt>
                <c:pt idx="25">
                  <c:v>0.943610130213677</c:v>
                </c:pt>
                <c:pt idx="26">
                  <c:v>0.990451035399826</c:v>
                </c:pt>
                <c:pt idx="27">
                  <c:v>1.06849302718447</c:v>
                </c:pt>
                <c:pt idx="28">
                  <c:v>1.20403501806011</c:v>
                </c:pt>
                <c:pt idx="29">
                  <c:v>1.33459064419109</c:v>
                </c:pt>
                <c:pt idx="30">
                  <c:v>1.43561275767763</c:v>
                </c:pt>
                <c:pt idx="31">
                  <c:v>1.53028162540718</c:v>
                </c:pt>
                <c:pt idx="32">
                  <c:v>1.68428018605483</c:v>
                </c:pt>
                <c:pt idx="33">
                  <c:v>1.81106338335074</c:v>
                </c:pt>
                <c:pt idx="34">
                  <c:v>1.907729457003759</c:v>
                </c:pt>
                <c:pt idx="35">
                  <c:v>1.94925995445509</c:v>
                </c:pt>
                <c:pt idx="36">
                  <c:v>1.95682961226078</c:v>
                </c:pt>
                <c:pt idx="37">
                  <c:v>2.135201120098579</c:v>
                </c:pt>
                <c:pt idx="38">
                  <c:v>2.28846925374524</c:v>
                </c:pt>
                <c:pt idx="39">
                  <c:v>2.41604368140732</c:v>
                </c:pt>
                <c:pt idx="40">
                  <c:v>2.46354732357449</c:v>
                </c:pt>
                <c:pt idx="41">
                  <c:v>2.47121128260369</c:v>
                </c:pt>
                <c:pt idx="42">
                  <c:v>2.66686806258533</c:v>
                </c:pt>
                <c:pt idx="43">
                  <c:v>2.86607925859396</c:v>
                </c:pt>
                <c:pt idx="44">
                  <c:v>3.06717075531198</c:v>
                </c:pt>
                <c:pt idx="45">
                  <c:v>3.21976046606649</c:v>
                </c:pt>
                <c:pt idx="46">
                  <c:v>3.22298680536681</c:v>
                </c:pt>
                <c:pt idx="47">
                  <c:v>3.20278853243229</c:v>
                </c:pt>
                <c:pt idx="48">
                  <c:v>3.32660151750251</c:v>
                </c:pt>
                <c:pt idx="49">
                  <c:v>3.26068404341703</c:v>
                </c:pt>
                <c:pt idx="50">
                  <c:v>3.3053070477538</c:v>
                </c:pt>
                <c:pt idx="51">
                  <c:v>3.33112001517691</c:v>
                </c:pt>
                <c:pt idx="52">
                  <c:v>3.46159885778512</c:v>
                </c:pt>
                <c:pt idx="53">
                  <c:v>3.51521501077569</c:v>
                </c:pt>
                <c:pt idx="54">
                  <c:v>3.68103432414308</c:v>
                </c:pt>
                <c:pt idx="55">
                  <c:v>3.83954777009862</c:v>
                </c:pt>
                <c:pt idx="56">
                  <c:v>3.96605056808905</c:v>
                </c:pt>
                <c:pt idx="57">
                  <c:v>4.01083359312276</c:v>
                </c:pt>
                <c:pt idx="58">
                  <c:v>3.90495023945506</c:v>
                </c:pt>
                <c:pt idx="59">
                  <c:v>3.85916801844122</c:v>
                </c:pt>
                <c:pt idx="60">
                  <c:v>3.74472898914968</c:v>
                </c:pt>
                <c:pt idx="61">
                  <c:v>3.70895058285353</c:v>
                </c:pt>
                <c:pt idx="62">
                  <c:v>3.52927642580001</c:v>
                </c:pt>
                <c:pt idx="63">
                  <c:v>3.34519375770225</c:v>
                </c:pt>
                <c:pt idx="64">
                  <c:v>3.23378680780704</c:v>
                </c:pt>
                <c:pt idx="65">
                  <c:v>3.22601715456501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315337456"/>
        <c:axId val="-1378717824"/>
      </c:lineChart>
      <c:catAx>
        <c:axId val="-131533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78717824"/>
        <c:crosses val="autoZero"/>
        <c:auto val="1"/>
        <c:lblAlgn val="ctr"/>
        <c:lblOffset val="100"/>
        <c:noMultiLvlLbl val="0"/>
      </c:catAx>
      <c:valAx>
        <c:axId val="-137871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1533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China's Shares of World FDI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Inflows</c:v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strRef>
              <c:f>Inflows!$C$3:$Y$3</c:f>
              <c:strCach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Inflows!$C$7:$Y$7</c:f>
              <c:numCache>
                <c:formatCode>0.00</c:formatCode>
                <c:ptCount val="23"/>
                <c:pt idx="0">
                  <c:v>0.0168165094156768</c:v>
                </c:pt>
                <c:pt idx="1">
                  <c:v>0.0283907242096966</c:v>
                </c:pt>
                <c:pt idx="2">
                  <c:v>0.0662991626253898</c:v>
                </c:pt>
                <c:pt idx="3">
                  <c:v>0.12318864345218</c:v>
                </c:pt>
                <c:pt idx="4">
                  <c:v>0.131910526774258</c:v>
                </c:pt>
                <c:pt idx="5">
                  <c:v>0.109216037519939</c:v>
                </c:pt>
                <c:pt idx="6">
                  <c:v>0.106595106701016</c:v>
                </c:pt>
                <c:pt idx="7">
                  <c:v>0.0927093763499752</c:v>
                </c:pt>
                <c:pt idx="8">
                  <c:v>0.0644007798492098</c:v>
                </c:pt>
                <c:pt idx="9">
                  <c:v>0.0369391241135546</c:v>
                </c:pt>
                <c:pt idx="10">
                  <c:v>0.0288109926116002</c:v>
                </c:pt>
                <c:pt idx="11">
                  <c:v>0.0560728568228946</c:v>
                </c:pt>
                <c:pt idx="12">
                  <c:v>0.0842428253595232</c:v>
                </c:pt>
                <c:pt idx="13">
                  <c:v>0.0889896509663173</c:v>
                </c:pt>
                <c:pt idx="14">
                  <c:v>0.0825854804257126</c:v>
                </c:pt>
                <c:pt idx="15">
                  <c:v>0.0731656289843837</c:v>
                </c:pt>
                <c:pt idx="16">
                  <c:v>0.0491122916465312</c:v>
                </c:pt>
                <c:pt idx="17">
                  <c:v>0.041704311524599</c:v>
                </c:pt>
                <c:pt idx="18">
                  <c:v>0.059630101525886</c:v>
                </c:pt>
                <c:pt idx="19">
                  <c:v>0.0780945129801271</c:v>
                </c:pt>
                <c:pt idx="20">
                  <c:v>0.0814561564079058</c:v>
                </c:pt>
                <c:pt idx="21">
                  <c:v>0.0750736801874502</c:v>
                </c:pt>
                <c:pt idx="22">
                  <c:v>0.0896274288799181</c:v>
                </c:pt>
              </c:numCache>
            </c:numRef>
          </c:val>
          <c:smooth val="0"/>
        </c:ser>
        <c:ser>
          <c:idx val="1"/>
          <c:order val="1"/>
          <c:tx>
            <c:v>Outflows</c:v>
          </c:tx>
          <c:marker>
            <c:symbol val="none"/>
          </c:marker>
          <c:cat>
            <c:strRef>
              <c:f>Inflows!$C$3:$Y$3</c:f>
              <c:strCach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Inflows!$C$8:$Y$8</c:f>
              <c:numCache>
                <c:formatCode>0.00</c:formatCode>
                <c:ptCount val="23"/>
                <c:pt idx="0">
                  <c:v>0.00343797474462785</c:v>
                </c:pt>
                <c:pt idx="1">
                  <c:v>0.00460854486024672</c:v>
                </c:pt>
                <c:pt idx="2">
                  <c:v>0.0197311181499584</c:v>
                </c:pt>
                <c:pt idx="3">
                  <c:v>0.0181403129863443</c:v>
                </c:pt>
                <c:pt idx="4">
                  <c:v>0.00696697334351404</c:v>
                </c:pt>
                <c:pt idx="5">
                  <c:v>0.00550172736859236</c:v>
                </c:pt>
                <c:pt idx="6">
                  <c:v>0.00531395579387185</c:v>
                </c:pt>
                <c:pt idx="7">
                  <c:v>0.0053482893476058</c:v>
                </c:pt>
                <c:pt idx="8">
                  <c:v>0.00381416667108611</c:v>
                </c:pt>
                <c:pt idx="9">
                  <c:v>0.00162425262218472</c:v>
                </c:pt>
                <c:pt idx="10">
                  <c:v>0.000738341547038981</c:v>
                </c:pt>
                <c:pt idx="11">
                  <c:v>0.00906051408098299</c:v>
                </c:pt>
                <c:pt idx="12">
                  <c:v>0.00474501747811632</c:v>
                </c:pt>
                <c:pt idx="13">
                  <c:v>0.00488798279315999</c:v>
                </c:pt>
                <c:pt idx="14">
                  <c:v>0.0059686729995287</c:v>
                </c:pt>
                <c:pt idx="15">
                  <c:v>0.0135667860032458</c:v>
                </c:pt>
                <c:pt idx="16">
                  <c:v>0.0148233919930025</c:v>
                </c:pt>
                <c:pt idx="17">
                  <c:v>0.0116678830304732</c:v>
                </c:pt>
                <c:pt idx="18">
                  <c:v>0.0278806659726293</c:v>
                </c:pt>
                <c:pt idx="19">
                  <c:v>0.0491660945821195</c:v>
                </c:pt>
                <c:pt idx="20">
                  <c:v>0.0457237891299839</c:v>
                </c:pt>
                <c:pt idx="21">
                  <c:v>0.0444889384446883</c:v>
                </c:pt>
                <c:pt idx="22">
                  <c:v>0.0605482822338914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490102864"/>
        <c:axId val="-1453899776"/>
      </c:lineChart>
      <c:catAx>
        <c:axId val="-1490102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1453899776"/>
        <c:crosses val="autoZero"/>
        <c:auto val="1"/>
        <c:lblAlgn val="ctr"/>
        <c:lblOffset val="100"/>
        <c:noMultiLvlLbl val="0"/>
      </c:catAx>
      <c:valAx>
        <c:axId val="-1453899776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14901028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BB50A-0E65-384C-BAFD-840EA4574E2F}" type="datetimeFigureOut">
              <a:rPr lang="en-US" smtClean="0"/>
              <a:t>3/22/17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1E91D-17CA-B147-88ED-7BA7466B9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0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0E8B9-F2F3-6448-991D-5CBF074E93E4}" type="datetimeFigureOut">
              <a:rPr lang="en-US" smtClean="0"/>
              <a:t>3/22/17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ED2E5-F691-9B44-951E-88C3CB78D0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073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www.bloomberg.com</a:t>
            </a:r>
            <a:r>
              <a:rPr lang="en-US" dirty="0" smtClean="0"/>
              <a:t>/graphics/2016-us-vs-china-economy/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02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www.linkedin.com</a:t>
            </a:r>
            <a:r>
              <a:rPr lang="en-US" dirty="0" smtClean="0"/>
              <a:t>/pulse/</a:t>
            </a:r>
            <a:r>
              <a:rPr lang="en-US" dirty="0" err="1" smtClean="0"/>
              <a:t>chinas</a:t>
            </a:r>
            <a:r>
              <a:rPr lang="en-US" dirty="0" smtClean="0"/>
              <a:t>-one-belt-road-momentum-going-forward-</a:t>
            </a:r>
            <a:r>
              <a:rPr lang="en-US" dirty="0" err="1" smtClean="0"/>
              <a:t>ruston</a:t>
            </a:r>
            <a:r>
              <a:rPr lang="en-US" dirty="0" smtClean="0"/>
              <a:t>-</a:t>
            </a:r>
            <a:r>
              <a:rPr lang="en-US" dirty="0" err="1" smtClean="0"/>
              <a:t>bazzarre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61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www.aiib.org</a:t>
            </a:r>
            <a:r>
              <a:rPr lang="en-US" dirty="0" smtClean="0"/>
              <a:t>/</a:t>
            </a:r>
            <a:r>
              <a:rPr lang="en-US" dirty="0" err="1" smtClean="0"/>
              <a:t>en</a:t>
            </a:r>
            <a:r>
              <a:rPr lang="en-US" dirty="0" smtClean="0"/>
              <a:t>/about-</a:t>
            </a:r>
            <a:r>
              <a:rPr lang="en-US" dirty="0" err="1" smtClean="0"/>
              <a:t>aiib</a:t>
            </a:r>
            <a:r>
              <a:rPr lang="en-US" dirty="0" smtClean="0"/>
              <a:t>/</a:t>
            </a:r>
            <a:r>
              <a:rPr lang="en-US" smtClean="0"/>
              <a:t>index.html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52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www.wsj.com</a:t>
            </a:r>
            <a:r>
              <a:rPr lang="en-US" smtClean="0"/>
              <a:t>/articles/a-u-s-china-role-switch-whos-the-globalist-now-1485250202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60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DC132-B41B-2842-8145-78250EF549A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36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http://softpower30.portland-communications.com/ranking/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845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rsf.org</a:t>
            </a:r>
            <a:r>
              <a:rPr lang="en-US" dirty="0" smtClean="0"/>
              <a:t>/ranking#!/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09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www.transparency.org</a:t>
            </a:r>
            <a:r>
              <a:rPr lang="en-US" dirty="0" smtClean="0"/>
              <a:t>/cpi2014/</a:t>
            </a:r>
            <a:r>
              <a:rPr lang="en-US" dirty="0" err="1" smtClean="0"/>
              <a:t>infographic#compare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75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hdr.undp.org</a:t>
            </a:r>
            <a:r>
              <a:rPr lang="en-US" dirty="0" smtClean="0"/>
              <a:t>/sites/default/files/</a:t>
            </a:r>
            <a:r>
              <a:rPr lang="en-US" dirty="0" err="1" smtClean="0"/>
              <a:t>ranking.pdf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28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www.doingbusiness.org</a:t>
            </a:r>
            <a:r>
              <a:rPr lang="en-US" dirty="0" smtClean="0"/>
              <a:t>/rankings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16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www.usnews.com</a:t>
            </a:r>
            <a:r>
              <a:rPr lang="en-US" dirty="0" smtClean="0"/>
              <a:t>/news/best-countries/overall-full-list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23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data.oecd.org</a:t>
            </a:r>
            <a:r>
              <a:rPr lang="en-US" dirty="0" smtClean="0"/>
              <a:t>/</a:t>
            </a:r>
            <a:r>
              <a:rPr lang="en-US" dirty="0" err="1" smtClean="0"/>
              <a:t>gdp</a:t>
            </a:r>
            <a:r>
              <a:rPr lang="en-US" dirty="0" smtClean="0"/>
              <a:t>/gross-domestic-product-</a:t>
            </a:r>
            <a:r>
              <a:rPr lang="en-US" dirty="0" err="1" smtClean="0"/>
              <a:t>gdp.htm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26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reports.weforum.org</a:t>
            </a:r>
            <a:r>
              <a:rPr lang="en-US" dirty="0" smtClean="0"/>
              <a:t>/global-competitiveness-report-2015-2016/competitiveness-rankings/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22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www.swfinstitute.org</a:t>
            </a:r>
            <a:r>
              <a:rPr lang="en-US" dirty="0" smtClean="0"/>
              <a:t>/sovereign-wealth-fund-rankings/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32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data.oecd.org</a:t>
            </a:r>
            <a:r>
              <a:rPr lang="en-US" dirty="0" smtClean="0"/>
              <a:t>/</a:t>
            </a:r>
            <a:r>
              <a:rPr lang="en-US" dirty="0" err="1" smtClean="0"/>
              <a:t>rd</a:t>
            </a:r>
            <a:r>
              <a:rPr lang="en-US" dirty="0" smtClean="0"/>
              <a:t>/gross-domestic-spending-on-r-</a:t>
            </a:r>
            <a:r>
              <a:rPr lang="en-US" dirty="0" err="1" smtClean="0"/>
              <a:t>d.htm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List_of_countries_by_military_expenditures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93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CF248-7311-D343-80AB-7217F13F6AA5}" type="slidenum">
              <a:rPr lang="en-US">
                <a:latin typeface="Arial" pitchFamily="-109" charset="0"/>
              </a:rPr>
              <a:pPr/>
              <a:t>12</a:t>
            </a:fld>
            <a:endParaRPr lang="en-US">
              <a:latin typeface="Arial" pitchFamily="-109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Source: https://</a:t>
            </a:r>
            <a:r>
              <a:rPr lang="en-US" dirty="0" err="1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www.wto.org</a:t>
            </a:r>
            <a:r>
              <a:rPr lang="en-US" dirty="0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dirty="0" err="1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english</a:t>
            </a:r>
            <a:r>
              <a:rPr lang="en-US" dirty="0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dirty="0" err="1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res_e</a:t>
            </a:r>
            <a:r>
              <a:rPr lang="en-US" dirty="0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dirty="0" err="1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statis_e</a:t>
            </a:r>
            <a:r>
              <a:rPr lang="en-US" dirty="0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/wts2016_e/wts16_chap9_e.htm</a:t>
            </a:r>
          </a:p>
          <a:p>
            <a:pPr eaLnBrk="1" hangingPunct="1"/>
            <a:r>
              <a:rPr lang="en-US" dirty="0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Folder:  WTO Trade Statistics</a:t>
            </a:r>
          </a:p>
        </p:txBody>
      </p:sp>
    </p:spTree>
    <p:extLst>
      <p:ext uri="{BB962C8B-B14F-4D97-AF65-F5344CB8AC3E}">
        <p14:creationId xmlns:p14="http://schemas.microsoft.com/office/powerpoint/2010/main" val="462543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CF248-7311-D343-80AB-7217F13F6AA5}" type="slidenum">
              <a:rPr lang="en-US">
                <a:latin typeface="Arial" pitchFamily="-109" charset="0"/>
              </a:rPr>
              <a:pPr/>
              <a:t>13</a:t>
            </a:fld>
            <a:endParaRPr lang="en-US">
              <a:latin typeface="Arial" pitchFamily="-109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Source: https://</a:t>
            </a:r>
            <a:r>
              <a:rPr lang="en-US" dirty="0" err="1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www.wto.org</a:t>
            </a:r>
            <a:r>
              <a:rPr lang="en-US" dirty="0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dirty="0" err="1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english</a:t>
            </a:r>
            <a:r>
              <a:rPr lang="en-US" dirty="0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dirty="0" err="1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res_e</a:t>
            </a:r>
            <a:r>
              <a:rPr lang="en-US" dirty="0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dirty="0" err="1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statis_e</a:t>
            </a:r>
            <a:r>
              <a:rPr lang="en-US" dirty="0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/wts2016_e/wts16_chap9_e.htm</a:t>
            </a:r>
          </a:p>
          <a:p>
            <a:pPr eaLnBrk="1" hangingPunct="1"/>
            <a:r>
              <a:rPr lang="en-US" dirty="0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Folder:  WTO Trade Statistics</a:t>
            </a:r>
          </a:p>
        </p:txBody>
      </p:sp>
    </p:spTree>
    <p:extLst>
      <p:ext uri="{BB962C8B-B14F-4D97-AF65-F5344CB8AC3E}">
        <p14:creationId xmlns:p14="http://schemas.microsoft.com/office/powerpoint/2010/main" val="599669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China </a:t>
            </a:r>
            <a:r>
              <a:rPr lang="en-US" dirty="0" err="1" smtClean="0"/>
              <a:t>currency.xlsx</a:t>
            </a:r>
            <a:endParaRPr lang="en-US" dirty="0" smtClean="0"/>
          </a:p>
          <a:p>
            <a:r>
              <a:rPr lang="en-US" smtClean="0"/>
              <a:t>From IMF, IFS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9426A-2EBC-524D-9EBF-66E70ECD7E0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9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</a:t>
            </a:r>
            <a:r>
              <a:rPr lang="en-US" baseline="0" dirty="0" smtClean="0"/>
              <a:t> China </a:t>
            </a:r>
            <a:r>
              <a:rPr lang="en-US" baseline="0" dirty="0" err="1" smtClean="0"/>
              <a:t>Currency.xlsx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9426A-2EBC-524D-9EBF-66E70ECD7E0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6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www.civilsdaily.com</a:t>
            </a:r>
            <a:r>
              <a:rPr lang="en-US" dirty="0" smtClean="0"/>
              <a:t>/story/regional-comprehensive-economic-partnership-</a:t>
            </a:r>
            <a:r>
              <a:rPr lang="en-US" dirty="0" err="1" smtClean="0"/>
              <a:t>rcep</a:t>
            </a:r>
            <a:r>
              <a:rPr lang="en-US" smtClean="0"/>
              <a:t>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1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70" y="1576325"/>
            <a:ext cx="3729173" cy="530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2510"/>
            <a:ext cx="7772400" cy="1470025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48285"/>
            <a:ext cx="777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2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4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5477"/>
            <a:ext cx="2057400" cy="51406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5477"/>
            <a:ext cx="6019800" cy="514068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87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 1:  Overview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74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Econ 340, Deardorff, Lecture 11:  FDI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6511F262-8D34-B74A-B81F-6CF57728FB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83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9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F497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7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37702"/>
            <a:ext cx="4038600" cy="38884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37702"/>
            <a:ext cx="4038600" cy="38884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9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0695"/>
            <a:ext cx="4040188" cy="680080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13841"/>
            <a:ext cx="4040188" cy="3112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40695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13841"/>
            <a:ext cx="4041775" cy="3112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7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6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0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5476"/>
            <a:ext cx="3008313" cy="1000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5477"/>
            <a:ext cx="5111750" cy="51406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5708"/>
            <a:ext cx="3008313" cy="41404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7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5475"/>
            <a:ext cx="5486400" cy="37420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854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37702"/>
            <a:ext cx="8229600" cy="388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92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rgbClr val="233368"/>
                </a:solidFill>
              </a:defRPr>
            </a:lvl1pPr>
          </a:lstStyle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6495590"/>
            <a:ext cx="2485812" cy="2616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100" dirty="0" smtClean="0">
                <a:solidFill>
                  <a:srgbClr val="233368"/>
                </a:solidFill>
                <a:latin typeface="Cambria"/>
                <a:cs typeface="Cambria"/>
              </a:rPr>
              <a:t>www.fordschool.umich.edu</a:t>
            </a:r>
            <a:endParaRPr lang="en-US" sz="1100" dirty="0">
              <a:solidFill>
                <a:srgbClr val="233368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8838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1F497D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F497D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F497D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F497D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3678"/>
            <a:ext cx="7772400" cy="642337"/>
          </a:xfrm>
        </p:spPr>
        <p:txBody>
          <a:bodyPr>
            <a:noAutofit/>
          </a:bodyPr>
          <a:lstStyle/>
          <a:p>
            <a:r>
              <a:rPr lang="en-US" dirty="0" smtClean="0"/>
              <a:t>The Rise of China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45375"/>
            <a:ext cx="7772400" cy="71608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Alan V. Deardorff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4645064"/>
            <a:ext cx="7772400" cy="12972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panel hosted by </a:t>
            </a:r>
          </a:p>
          <a:p>
            <a:r>
              <a:rPr lang="en-US" dirty="0" smtClean="0"/>
              <a:t>Michigan Journal of International Affairs </a:t>
            </a:r>
          </a:p>
          <a:p>
            <a:r>
              <a:rPr lang="en-US" dirty="0" smtClean="0"/>
              <a:t>March </a:t>
            </a:r>
            <a:r>
              <a:rPr lang="en-US" dirty="0" smtClean="0"/>
              <a:t>22, 2017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8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329" y="0"/>
            <a:ext cx="391734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986" y="604434"/>
            <a:ext cx="25572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Military Expenditure 2015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972" y="3456122"/>
            <a:ext cx="20767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Stockholm International Peace </a:t>
            </a:r>
            <a:r>
              <a:rPr lang="en-US" sz="2400" smtClean="0">
                <a:solidFill>
                  <a:schemeClr val="tx2"/>
                </a:solidFill>
              </a:rPr>
              <a:t>Research Institute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888" y="5685294"/>
            <a:ext cx="2076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(</a:t>
            </a:r>
            <a:r>
              <a:rPr lang="en-US" sz="2400" smtClean="0">
                <a:solidFill>
                  <a:schemeClr val="tx2"/>
                </a:solidFill>
              </a:rPr>
              <a:t>via Wikipedia)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3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771525" y="805912"/>
          <a:ext cx="7600950" cy="5424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984" y="6183823"/>
            <a:ext cx="7857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Stockholm International Peace </a:t>
            </a:r>
            <a:r>
              <a:rPr lang="en-US" sz="2400" smtClean="0">
                <a:solidFill>
                  <a:schemeClr val="tx2"/>
                </a:solidFill>
              </a:rPr>
              <a:t>Research Institute</a:t>
            </a:r>
            <a:endParaRPr lang="en-US" sz="2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9" charset="0"/>
              </a:rPr>
              <a:t>Lecture 1:  Overview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491926-1537-854D-B4E4-F354D0CB3A67}" type="slidenum">
              <a:rPr lang="en-US" smtClean="0">
                <a:latin typeface="Arial" pitchFamily="-109" charset="0"/>
              </a:rPr>
              <a:pPr/>
              <a:t>12</a:t>
            </a:fld>
            <a:endParaRPr lang="en-US" smtClean="0">
              <a:latin typeface="Arial" pitchFamily="-109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Who Trades the Most?</a:t>
            </a:r>
            <a:br>
              <a:rPr lang="en-US" sz="40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($ </a:t>
            </a:r>
            <a:r>
              <a:rPr lang="en-US" sz="2400" dirty="0" err="1">
                <a:ea typeface="ＭＳ Ｐゴシック" pitchFamily="-109" charset="-128"/>
                <a:cs typeface="ＭＳ Ｐゴシック" pitchFamily="-109" charset="-128"/>
              </a:rPr>
              <a:t>b</a:t>
            </a: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. &amp; % share, </a:t>
            </a:r>
            <a:r>
              <a:rPr lang="en-US" sz="2400" dirty="0" smtClean="0">
                <a:ea typeface="ＭＳ Ｐゴシック" pitchFamily="-109" charset="-128"/>
                <a:cs typeface="ＭＳ Ｐゴシック" pitchFamily="-109" charset="-128"/>
              </a:rPr>
              <a:t>2015)</a:t>
            </a:r>
            <a:endParaRPr lang="en-US" sz="2400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graphicFrame>
        <p:nvGraphicFramePr>
          <p:cNvPr id="19621" name="Group 16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47800"/>
          <a:ext cx="8229600" cy="3657600"/>
        </p:xfrm>
        <a:graphic>
          <a:graphicData uri="http://schemas.openxmlformats.org/drawingml/2006/table">
            <a:tbl>
              <a:tblPr/>
              <a:tblGrid>
                <a:gridCol w="1879600"/>
                <a:gridCol w="1236133"/>
                <a:gridCol w="999067"/>
                <a:gridCol w="1524000"/>
                <a:gridCol w="1371600"/>
                <a:gridCol w="1219200"/>
              </a:tblGrid>
              <a:tr h="39528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Exporters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Importers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Share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Share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China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2275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13.8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US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2308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13.8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US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1505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9.1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China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1682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10.1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Germany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1329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8.1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Germany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1050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6.3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Japan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625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3.8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Japan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648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3.9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Netherlands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567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3.4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UK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626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3.7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World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16,482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World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16,725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98" name="Text Box 156"/>
          <p:cNvSpPr txBox="1">
            <a:spLocks noChangeArrowheads="1"/>
          </p:cNvSpPr>
          <p:nvPr/>
        </p:nvSpPr>
        <p:spPr bwMode="auto">
          <a:xfrm>
            <a:off x="330200" y="5350933"/>
            <a:ext cx="7467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Source</a:t>
            </a:r>
            <a:r>
              <a:rPr lang="en-US" dirty="0"/>
              <a:t>:  WTO, </a:t>
            </a:r>
            <a:r>
              <a:rPr lang="en-US" dirty="0" smtClean="0"/>
              <a:t>World Trade Statistical Review, 2016, </a:t>
            </a:r>
            <a:r>
              <a:rPr lang="en-US" dirty="0"/>
              <a:t>Table </a:t>
            </a:r>
            <a:r>
              <a:rPr lang="en-US" dirty="0" smtClean="0"/>
              <a:t>A6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44" y="6292312"/>
            <a:ext cx="1720313" cy="56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7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09" charset="0"/>
              </a:rPr>
              <a:t>Lecture 1:  Overview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491926-1537-854D-B4E4-F354D0CB3A67}" type="slidenum">
              <a:rPr lang="en-US" smtClean="0">
                <a:latin typeface="Arial" pitchFamily="-109" charset="0"/>
              </a:rPr>
              <a:pPr/>
              <a:t>13</a:t>
            </a:fld>
            <a:endParaRPr lang="en-US" smtClean="0">
              <a:latin typeface="Arial" pitchFamily="-109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Who Trades the Most</a:t>
            </a:r>
            <a:r>
              <a:rPr lang="en-US" sz="4000" dirty="0" smtClean="0">
                <a:ea typeface="ＭＳ Ｐゴシック" pitchFamily="-109" charset="-128"/>
                <a:cs typeface="ＭＳ Ｐゴシック" pitchFamily="-109" charset="-128"/>
              </a:rPr>
              <a:t>?</a:t>
            </a:r>
            <a:br>
              <a:rPr lang="en-US" sz="4000" dirty="0" smtClean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4000" dirty="0" smtClean="0">
                <a:ea typeface="ＭＳ Ｐゴシック" pitchFamily="-109" charset="-128"/>
                <a:cs typeface="ＭＳ Ｐゴシック" pitchFamily="-109" charset="-128"/>
              </a:rPr>
              <a:t>(Excluding intra-EU-28)</a:t>
            </a:r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/>
            </a:r>
            <a:br>
              <a:rPr lang="en-US" sz="40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($ b. &amp; % share, </a:t>
            </a:r>
            <a:r>
              <a:rPr lang="en-US" sz="2400" dirty="0" smtClean="0">
                <a:ea typeface="ＭＳ Ｐゴシック" pitchFamily="-109" charset="-128"/>
                <a:cs typeface="ＭＳ Ｐゴシック" pitchFamily="-109" charset="-128"/>
              </a:rPr>
              <a:t>2015)</a:t>
            </a:r>
            <a:endParaRPr lang="en-US" sz="2400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graphicFrame>
        <p:nvGraphicFramePr>
          <p:cNvPr id="19621" name="Group 16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769534"/>
          <a:ext cx="8229600" cy="3657600"/>
        </p:xfrm>
        <a:graphic>
          <a:graphicData uri="http://schemas.openxmlformats.org/drawingml/2006/table">
            <a:tbl>
              <a:tblPr/>
              <a:tblGrid>
                <a:gridCol w="1676400"/>
                <a:gridCol w="1295400"/>
                <a:gridCol w="1143000"/>
                <a:gridCol w="1524000"/>
                <a:gridCol w="1371600"/>
                <a:gridCol w="1219200"/>
              </a:tblGrid>
              <a:tr h="39528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Exporters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Importers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Share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Share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China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2275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17.4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US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2308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17.3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EU-28*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1985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15.2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EU-28*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1914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14.4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1505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11.5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1682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12.6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Japan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625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4.8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Japan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648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4.9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Korea, S.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527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4.0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Hng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Kng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559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4.2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Arial" pitchFamily="-109" charset="0"/>
                        <a:cs typeface="Arial" pitchFamily="-109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World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13,080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World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13,323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98" name="Text Box 156"/>
          <p:cNvSpPr txBox="1">
            <a:spLocks noChangeArrowheads="1"/>
          </p:cNvSpPr>
          <p:nvPr/>
        </p:nvSpPr>
        <p:spPr bwMode="auto">
          <a:xfrm>
            <a:off x="381000" y="5621867"/>
            <a:ext cx="74676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*EU external only</a:t>
            </a:r>
          </a:p>
          <a:p>
            <a:pPr>
              <a:spcBef>
                <a:spcPct val="50000"/>
              </a:spcBef>
            </a:pPr>
            <a:r>
              <a:rPr lang="en-US" dirty="0"/>
              <a:t>Source:  WTO, World Trade Statistical Review, 2016, Table </a:t>
            </a:r>
            <a:r>
              <a:rPr lang="en-US" dirty="0" smtClean="0"/>
              <a:t>A7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6422315" y="3614569"/>
            <a:ext cx="1247887" cy="5163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11506" y="2712720"/>
            <a:ext cx="1247887" cy="5163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582296" y="892885"/>
            <a:ext cx="3808208" cy="19148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" idx="7"/>
          </p:cNvCxnSpPr>
          <p:nvPr/>
        </p:nvCxnSpPr>
        <p:spPr>
          <a:xfrm flipV="1">
            <a:off x="7487453" y="892885"/>
            <a:ext cx="881996" cy="2797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21562" y="365759"/>
            <a:ext cx="1506071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+ = 3957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413299" y="3607398"/>
            <a:ext cx="1247887" cy="51636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16937" y="2694791"/>
            <a:ext cx="1247887" cy="51636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1785769" y="925158"/>
            <a:ext cx="4668820" cy="190410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5" idx="1"/>
          </p:cNvCxnSpPr>
          <p:nvPr/>
        </p:nvCxnSpPr>
        <p:spPr>
          <a:xfrm flipH="1" flipV="1">
            <a:off x="860612" y="935915"/>
            <a:ext cx="1735436" cy="274710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2705" y="399825"/>
            <a:ext cx="1506071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+ = 3813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424056" y="3166334"/>
            <a:ext cx="1247887" cy="516367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406179" y="3157369"/>
            <a:ext cx="1247887" cy="516367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endCxn id="28" idx="6"/>
          </p:cNvCxnSpPr>
          <p:nvPr/>
        </p:nvCxnSpPr>
        <p:spPr>
          <a:xfrm flipH="1" flipV="1">
            <a:off x="3671943" y="3424518"/>
            <a:ext cx="405205" cy="207264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9" idx="2"/>
          </p:cNvCxnSpPr>
          <p:nvPr/>
        </p:nvCxnSpPr>
        <p:spPr>
          <a:xfrm flipV="1">
            <a:off x="5131398" y="3415553"/>
            <a:ext cx="1274781" cy="208160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863788" y="5498950"/>
            <a:ext cx="1506071" cy="52322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+ </a:t>
            </a:r>
            <a:r>
              <a:rPr lang="en-US" sz="2800" smtClean="0">
                <a:solidFill>
                  <a:schemeClr val="tx2"/>
                </a:solidFill>
              </a:rPr>
              <a:t>= 3899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44" y="6292312"/>
            <a:ext cx="1720313" cy="56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6" grpId="0" animBg="1"/>
      <p:bldP spid="15" grpId="0" animBg="1"/>
      <p:bldP spid="16" grpId="0" animBg="1"/>
      <p:bldP spid="25" grpId="0" animBg="1"/>
      <p:bldP spid="28" grpId="0" animBg="1"/>
      <p:bldP spid="29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China’s Exchange Rate, US$/Yuan, 2000-2016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 340, Deardorff, Lecture 14:  Pegging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54D277B-0D97-AD4C-8AC3-66D6541CFDAD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Chart 5" title="US$ / Yuan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84014"/>
              </p:ext>
            </p:extLst>
          </p:nvPr>
        </p:nvGraphicFramePr>
        <p:xfrm>
          <a:off x="903497" y="1893498"/>
          <a:ext cx="7302500" cy="435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Oval Callout 8"/>
          <p:cNvSpPr/>
          <p:nvPr/>
        </p:nvSpPr>
        <p:spPr>
          <a:xfrm>
            <a:off x="4139241" y="3147204"/>
            <a:ext cx="3505200" cy="1828800"/>
          </a:xfrm>
          <a:prstGeom prst="wedgeEllipseCallout">
            <a:avLst>
              <a:gd name="adj1" fmla="val 33176"/>
              <a:gd name="adj2" fmla="val -90374"/>
            </a:avLst>
          </a:prstGeom>
          <a:solidFill>
            <a:srgbClr val="FFAC4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30947" y="3341298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yuan reached its peak in 2013, and began to fall in 2015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6553200" y="4027098"/>
            <a:ext cx="8382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67600" y="2198298"/>
            <a:ext cx="8382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162800" y="2731698"/>
            <a:ext cx="609600" cy="1295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1478" y="6168325"/>
            <a:ext cx="4169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IMF:  International </a:t>
            </a:r>
            <a:r>
              <a:rPr lang="en-US" smtClean="0"/>
              <a:t>Financial Statistics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1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3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 340, Deardorff, Lecture 14:  Pegging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54D277B-0D97-AD4C-8AC3-66D6541CFDAD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412050"/>
              </p:ext>
            </p:extLst>
          </p:nvPr>
        </p:nvGraphicFramePr>
        <p:xfrm>
          <a:off x="425863" y="828136"/>
          <a:ext cx="8292273" cy="5119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Oval Callout 11"/>
          <p:cNvSpPr/>
          <p:nvPr/>
        </p:nvSpPr>
        <p:spPr>
          <a:xfrm>
            <a:off x="1899249" y="2507411"/>
            <a:ext cx="3200400" cy="1752600"/>
          </a:xfrm>
          <a:prstGeom prst="wedgeEllipseCallout">
            <a:avLst>
              <a:gd name="adj1" fmla="val 119607"/>
              <a:gd name="adj2" fmla="val -25891"/>
            </a:avLst>
          </a:prstGeom>
          <a:solidFill>
            <a:srgbClr val="FFAC4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69543" y="2746075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Reserves have mostly risen, to over $4 trillion, </a:t>
            </a:r>
            <a:endParaRPr lang="en-US" sz="2400" dirty="0"/>
          </a:p>
        </p:txBody>
      </p:sp>
      <p:sp>
        <p:nvSpPr>
          <p:cNvPr id="8" name="Oval Callout 7"/>
          <p:cNvSpPr/>
          <p:nvPr/>
        </p:nvSpPr>
        <p:spPr>
          <a:xfrm>
            <a:off x="5674743" y="3367177"/>
            <a:ext cx="3200400" cy="1752600"/>
          </a:xfrm>
          <a:prstGeom prst="wedgeEllipseCallout">
            <a:avLst>
              <a:gd name="adj1" fmla="val 17136"/>
              <a:gd name="adj2" fmla="val -68221"/>
            </a:avLst>
          </a:prstGeom>
          <a:solidFill>
            <a:srgbClr val="FFAC4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58774" y="3657599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But lately they have fallen, even below $3 trillion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01478" y="6168325"/>
            <a:ext cx="4169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IMF:  International </a:t>
            </a:r>
            <a:r>
              <a:rPr lang="en-US" smtClean="0"/>
              <a:t>Financial Statistics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8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 340, Deardorff, Lecture 18: PTAs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77891EAE-6F77-4C49-BADC-49E8A93DE2B3}" type="slidenum">
              <a:rPr lang="en-US"/>
              <a:pPr/>
              <a:t>16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Some Data on China</a:t>
            </a:r>
            <a:endParaRPr lang="en-US" sz="400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1274"/>
            <a:ext cx="8229600" cy="4263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China’s Economy</a:t>
            </a:r>
          </a:p>
          <a:p>
            <a:pPr>
              <a:lnSpc>
                <a:spcPct val="80000"/>
              </a:lnSpc>
            </a:pPr>
            <a:r>
              <a:rPr lang="en-US" sz="4000" dirty="0"/>
              <a:t>China’s International </a:t>
            </a:r>
            <a:r>
              <a:rPr lang="en-US" sz="4000" dirty="0" smtClean="0"/>
              <a:t>Initiatives</a:t>
            </a:r>
          </a:p>
          <a:p>
            <a:pPr>
              <a:lnSpc>
                <a:spcPct val="80000"/>
              </a:lnSpc>
            </a:pPr>
            <a:r>
              <a:rPr lang="en-US" sz="4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China’s Rankings</a:t>
            </a:r>
            <a:endParaRPr lang="en-US" sz="40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2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China’s International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RCEP</a:t>
            </a:r>
          </a:p>
          <a:p>
            <a:pPr lvl="1"/>
            <a:r>
              <a:rPr lang="en-US" dirty="0" smtClean="0"/>
              <a:t>Regional Comprehensive Economic Partnership</a:t>
            </a:r>
          </a:p>
          <a:p>
            <a:pPr lvl="1"/>
            <a:r>
              <a:rPr lang="en-US" dirty="0" smtClean="0"/>
              <a:t>Free Trade Agreement, being negotiated</a:t>
            </a:r>
          </a:p>
          <a:p>
            <a:pPr lvl="2"/>
            <a:r>
              <a:rPr lang="en-US" dirty="0" smtClean="0"/>
              <a:t>16 countries</a:t>
            </a:r>
          </a:p>
          <a:p>
            <a:pPr lvl="3"/>
            <a:r>
              <a:rPr lang="en-US" dirty="0" smtClean="0"/>
              <a:t>ASEAN 10</a:t>
            </a:r>
          </a:p>
          <a:p>
            <a:pPr lvl="3"/>
            <a:r>
              <a:rPr lang="en-US" dirty="0" smtClean="0"/>
              <a:t>China, India, Japan, S. Korea, Australia, New Zealand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6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9530"/>
            <a:ext cx="9144000" cy="473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China’s </a:t>
            </a:r>
            <a:r>
              <a:rPr lang="en-US" smtClean="0"/>
              <a:t>International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Belt, One Road</a:t>
            </a:r>
          </a:p>
          <a:p>
            <a:pPr lvl="1"/>
            <a:r>
              <a:rPr lang="en-US" dirty="0" smtClean="0"/>
              <a:t>Initiative begun 2013 to expand infrastructure for international trade along:</a:t>
            </a:r>
          </a:p>
          <a:p>
            <a:pPr lvl="2"/>
            <a:r>
              <a:rPr lang="en-US" dirty="0" smtClean="0"/>
              <a:t>Land route through Central Asia (One Belt)</a:t>
            </a:r>
          </a:p>
          <a:p>
            <a:pPr lvl="2"/>
            <a:r>
              <a:rPr lang="en-US" dirty="0" smtClean="0"/>
              <a:t>Sea </a:t>
            </a:r>
            <a:r>
              <a:rPr lang="en-US" dirty="0"/>
              <a:t>route through Southeast Asia and the Indian Ocean (One Road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To Europe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7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 340, Deardorff, Lecture 18: PTAs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77891EAE-6F77-4C49-BADC-49E8A93DE2B3}" type="slidenum">
              <a:rPr lang="en-US"/>
              <a:pPr/>
              <a:t>2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Some Data on China</a:t>
            </a:r>
            <a:endParaRPr lang="en-US" sz="400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1274"/>
            <a:ext cx="8229600" cy="4263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 smtClean="0"/>
              <a:t>China’s Economy</a:t>
            </a:r>
          </a:p>
          <a:p>
            <a:pPr>
              <a:lnSpc>
                <a:spcPct val="80000"/>
              </a:lnSpc>
            </a:pPr>
            <a:r>
              <a:rPr lang="en-US" sz="4000" dirty="0"/>
              <a:t>China’s International </a:t>
            </a:r>
            <a:r>
              <a:rPr lang="en-US" sz="4000" dirty="0" smtClean="0"/>
              <a:t>Initiatives</a:t>
            </a:r>
          </a:p>
          <a:p>
            <a:pPr>
              <a:lnSpc>
                <a:spcPct val="80000"/>
              </a:lnSpc>
            </a:pPr>
            <a:r>
              <a:rPr lang="en-US" sz="4000" dirty="0"/>
              <a:t>China’s Rankings</a:t>
            </a:r>
            <a:endParaRPr lang="en-US" sz="4000" dirty="0" smtClean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4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050" name="Picture 2" descr="https://media.licdn.com/mpr/mpr/AAEAAQAAAAAAAAgtAAAAJGYxMDc1NTgyLTIzYzctNDgxZS1hNmY4LTc0NDM4NTNjMDcw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0" cy="782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2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China’s </a:t>
            </a:r>
            <a:r>
              <a:rPr lang="en-US" smtClean="0"/>
              <a:t>International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Asian Infrastructure Investment Bank</a:t>
            </a:r>
          </a:p>
          <a:p>
            <a:pPr lvl="1"/>
            <a:r>
              <a:rPr lang="en-US" dirty="0"/>
              <a:t>Development bank focused on “the development </a:t>
            </a:r>
            <a:r>
              <a:rPr lang="en-US" dirty="0" smtClean="0"/>
              <a:t>or infrastructure and </a:t>
            </a:r>
            <a:r>
              <a:rPr lang="en-US" dirty="0"/>
              <a:t>other productive sectors in </a:t>
            </a:r>
            <a:r>
              <a:rPr lang="en-US" dirty="0" smtClean="0"/>
              <a:t>Asia”</a:t>
            </a:r>
          </a:p>
          <a:p>
            <a:pPr lvl="1"/>
            <a:r>
              <a:rPr lang="en-US" dirty="0" smtClean="0"/>
              <a:t>Was able to attract 46 founding member countries</a:t>
            </a:r>
          </a:p>
          <a:p>
            <a:pPr lvl="1"/>
            <a:r>
              <a:rPr lang="en-US" dirty="0" smtClean="0"/>
              <a:t>US tried to persuade others not to join but failed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9618"/>
            <a:ext cx="9144000" cy="427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8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China’s </a:t>
            </a:r>
            <a:r>
              <a:rPr lang="en-US" smtClean="0"/>
              <a:t>International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Taking the lead on Globalization</a:t>
            </a:r>
          </a:p>
          <a:p>
            <a:pPr lvl="1"/>
            <a:r>
              <a:rPr lang="en-US" dirty="0" smtClean="0"/>
              <a:t>President Xi stressed the virtues of free trade at Davos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26" y="1688851"/>
            <a:ext cx="7749259" cy="51691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5629"/>
            <a:ext cx="9144000" cy="778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10" y="147019"/>
            <a:ext cx="6959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 340, Deardorff, Lecture 18: PTAs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77891EAE-6F77-4C49-BADC-49E8A93DE2B3}" type="slidenum">
              <a:rPr lang="en-US"/>
              <a:pPr/>
              <a:t>25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Some Data on China</a:t>
            </a:r>
            <a:endParaRPr lang="en-US" sz="400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1274"/>
            <a:ext cx="8229600" cy="4263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China’s Economy</a:t>
            </a:r>
          </a:p>
          <a:p>
            <a:pPr>
              <a:lnSpc>
                <a:spcPct val="80000"/>
              </a:lnSpc>
            </a:pPr>
            <a:r>
              <a:rPr lang="en-US" sz="4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China’s International </a:t>
            </a:r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Initiatives</a:t>
            </a:r>
          </a:p>
          <a:p>
            <a:pPr>
              <a:lnSpc>
                <a:spcPct val="80000"/>
              </a:lnSpc>
            </a:pPr>
            <a:r>
              <a:rPr lang="en-US" sz="4000" dirty="0"/>
              <a:t>China’s Rankings</a:t>
            </a:r>
            <a:endParaRPr lang="en-US" sz="4000" dirty="0" smtClean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China’s Rankings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7702"/>
            <a:ext cx="8229600" cy="2365295"/>
          </a:xfrm>
        </p:spPr>
        <p:txBody>
          <a:bodyPr>
            <a:normAutofit/>
          </a:bodyPr>
          <a:lstStyle/>
          <a:p>
            <a:r>
              <a:rPr lang="en-US" dirty="0" smtClean="0"/>
              <a:t>Foreign Direct Investment</a:t>
            </a:r>
          </a:p>
          <a:p>
            <a:pPr lvl="1"/>
            <a:r>
              <a:rPr lang="en-US" dirty="0" smtClean="0"/>
              <a:t>Outward:  #11</a:t>
            </a:r>
          </a:p>
          <a:p>
            <a:pPr lvl="1"/>
            <a:r>
              <a:rPr lang="en-US" dirty="0" smtClean="0"/>
              <a:t>Inward:  #5 </a:t>
            </a:r>
          </a:p>
          <a:p>
            <a:pPr lvl="1"/>
            <a:r>
              <a:rPr lang="en-US" dirty="0" smtClean="0"/>
              <a:t>(US is #2 in both, after EU)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5648"/>
            <a:ext cx="1995945" cy="752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110" y="6315314"/>
            <a:ext cx="3254321" cy="32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4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 340, Deardorff, Lecture 11:  FDI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F262-8D34-B74A-B81F-6CF57728FB1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867400"/>
            <a:ext cx="7956550" cy="447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Source: </a:t>
            </a:r>
            <a:r>
              <a:rPr lang="en-US" sz="2400" dirty="0" smtClean="0"/>
              <a:t> UNCTAD World Investment Report 2013</a:t>
            </a:r>
            <a:endParaRPr lang="en-US" sz="24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854075" y="1035050"/>
          <a:ext cx="7435850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206" y="6221462"/>
            <a:ext cx="3564611" cy="63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China’s Rankings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 Power</a:t>
            </a:r>
          </a:p>
          <a:p>
            <a:pPr lvl="1"/>
            <a:r>
              <a:rPr lang="en-US" dirty="0" smtClean="0"/>
              <a:t>#28 </a:t>
            </a:r>
            <a:r>
              <a:rPr lang="en-US" dirty="0"/>
              <a:t>out </a:t>
            </a:r>
            <a:r>
              <a:rPr lang="en-US" dirty="0" smtClean="0"/>
              <a:t>of 30</a:t>
            </a:r>
            <a:endParaRPr lang="en-US" dirty="0" smtClean="0"/>
          </a:p>
          <a:p>
            <a:pPr lvl="2"/>
            <a:r>
              <a:rPr lang="en-US" dirty="0" smtClean="0"/>
              <a:t>Below Russia</a:t>
            </a:r>
          </a:p>
          <a:p>
            <a:pPr lvl="2"/>
            <a:r>
              <a:rPr lang="en-US" dirty="0" smtClean="0"/>
              <a:t>Above Czech Republic</a:t>
            </a:r>
          </a:p>
          <a:p>
            <a:pPr lvl="2"/>
            <a:r>
              <a:rPr lang="en-US" dirty="0" smtClean="0"/>
              <a:t>(Top 5 are US, UK, Germany, Canada, France)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5464" y="6121830"/>
            <a:ext cx="3936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 Portland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2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China’s Rankings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Press Freedom</a:t>
            </a:r>
          </a:p>
          <a:p>
            <a:pPr lvl="1"/>
            <a:r>
              <a:rPr lang="en-US" dirty="0" smtClean="0"/>
              <a:t>#176 </a:t>
            </a:r>
            <a:r>
              <a:rPr lang="en-US" dirty="0"/>
              <a:t>out </a:t>
            </a:r>
            <a:r>
              <a:rPr lang="en-US" dirty="0" smtClean="0"/>
              <a:t>of 180</a:t>
            </a:r>
          </a:p>
          <a:p>
            <a:pPr lvl="2"/>
            <a:r>
              <a:rPr lang="en-US" dirty="0" smtClean="0"/>
              <a:t>Below Vietnam</a:t>
            </a:r>
          </a:p>
          <a:p>
            <a:pPr lvl="2"/>
            <a:r>
              <a:rPr lang="en-US" dirty="0" smtClean="0"/>
              <a:t>Above Syria</a:t>
            </a:r>
          </a:p>
          <a:p>
            <a:pPr lvl="1"/>
            <a:r>
              <a:rPr lang="en-US" dirty="0" smtClean="0"/>
              <a:t>(Top 5 are Finland, Netherlands, Norway, Denmark, New Zealand)</a:t>
            </a:r>
          </a:p>
          <a:p>
            <a:pPr lvl="1"/>
            <a:r>
              <a:rPr lang="en-US" dirty="0" smtClean="0"/>
              <a:t>(US is 41)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72200"/>
            <a:ext cx="218526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3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China’s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GDP</a:t>
            </a:r>
          </a:p>
          <a:p>
            <a:pPr lvl="1"/>
            <a:r>
              <a:rPr lang="en-US" dirty="0" smtClean="0"/>
              <a:t>Is about 2/3 of US GDP in dollars</a:t>
            </a:r>
          </a:p>
          <a:p>
            <a:pPr lvl="2"/>
            <a:r>
              <a:rPr lang="en-US" dirty="0" smtClean="0"/>
              <a:t>Expected to surpass US in less than 10 years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6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China’s Rankings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Corruption Perceptions Index</a:t>
            </a:r>
          </a:p>
          <a:p>
            <a:pPr lvl="1"/>
            <a:r>
              <a:rPr lang="en-US" dirty="0" smtClean="0"/>
              <a:t>#100 </a:t>
            </a:r>
            <a:r>
              <a:rPr lang="en-US" dirty="0"/>
              <a:t>out </a:t>
            </a:r>
            <a:r>
              <a:rPr lang="en-US" dirty="0" smtClean="0"/>
              <a:t>of 175</a:t>
            </a:r>
          </a:p>
          <a:p>
            <a:pPr lvl="2"/>
            <a:r>
              <a:rPr lang="en-US" dirty="0" smtClean="0"/>
              <a:t>Below Egypt an others</a:t>
            </a:r>
          </a:p>
          <a:p>
            <a:pPr lvl="2"/>
            <a:r>
              <a:rPr lang="en-US" dirty="0" smtClean="0"/>
              <a:t>Tied with Algeria Suriname</a:t>
            </a:r>
          </a:p>
          <a:p>
            <a:pPr lvl="2"/>
            <a:r>
              <a:rPr lang="en-US" dirty="0" smtClean="0"/>
              <a:t>Above Mexico and others</a:t>
            </a:r>
          </a:p>
          <a:p>
            <a:pPr lvl="1"/>
            <a:r>
              <a:rPr lang="en-US" dirty="0" smtClean="0"/>
              <a:t>(Top 5 are Denmark, New Zealand, Finland, Sweden, and Norway)</a:t>
            </a:r>
          </a:p>
          <a:p>
            <a:pPr lvl="1"/>
            <a:r>
              <a:rPr lang="en-US" dirty="0" smtClean="0"/>
              <a:t>(US is #17)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0000"/>
            <a:ext cx="22098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6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China’s Rankings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Development Index</a:t>
            </a:r>
          </a:p>
          <a:p>
            <a:pPr lvl="1"/>
            <a:r>
              <a:rPr lang="en-US" dirty="0" smtClean="0"/>
              <a:t>#90 </a:t>
            </a:r>
            <a:r>
              <a:rPr lang="en-US" dirty="0"/>
              <a:t>out </a:t>
            </a:r>
            <a:r>
              <a:rPr lang="en-US" dirty="0" smtClean="0"/>
              <a:t>of 187</a:t>
            </a:r>
          </a:p>
          <a:p>
            <a:pPr lvl="2"/>
            <a:r>
              <a:rPr lang="en-US" dirty="0" smtClean="0"/>
              <a:t>Below Saint Lucia</a:t>
            </a:r>
          </a:p>
          <a:p>
            <a:pPr lvl="2"/>
            <a:r>
              <a:rPr lang="en-US" dirty="0" smtClean="0"/>
              <a:t>Tied with Mongolia and others</a:t>
            </a:r>
          </a:p>
          <a:p>
            <a:pPr lvl="2"/>
            <a:r>
              <a:rPr lang="en-US" dirty="0" smtClean="0"/>
              <a:t>Above Thailand</a:t>
            </a:r>
          </a:p>
          <a:p>
            <a:pPr lvl="1"/>
            <a:r>
              <a:rPr lang="en-US" dirty="0" smtClean="0"/>
              <a:t>(Top 5 are Norway, Australia, Switzerland, Denmark, and Netherlands)</a:t>
            </a:r>
          </a:p>
          <a:p>
            <a:pPr lvl="1"/>
            <a:r>
              <a:rPr lang="en-US" dirty="0" smtClean="0"/>
              <a:t>(US is #8)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16600"/>
            <a:ext cx="4826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4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China’s Rankings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Ease of Doing Business</a:t>
            </a:r>
          </a:p>
          <a:p>
            <a:pPr lvl="1"/>
            <a:r>
              <a:rPr lang="en-US" dirty="0" smtClean="0"/>
              <a:t>#78 </a:t>
            </a:r>
            <a:r>
              <a:rPr lang="en-US" dirty="0"/>
              <a:t>out </a:t>
            </a:r>
            <a:r>
              <a:rPr lang="en-US" dirty="0" smtClean="0"/>
              <a:t>of 189</a:t>
            </a:r>
          </a:p>
          <a:p>
            <a:pPr lvl="2"/>
            <a:r>
              <a:rPr lang="en-US" dirty="0" smtClean="0"/>
              <a:t>Below Tunisia</a:t>
            </a:r>
          </a:p>
          <a:p>
            <a:pPr lvl="2"/>
            <a:r>
              <a:rPr lang="en-US" dirty="0" smtClean="0"/>
              <a:t>Above Ukraine</a:t>
            </a:r>
          </a:p>
          <a:p>
            <a:pPr lvl="1"/>
            <a:r>
              <a:rPr lang="en-US" dirty="0" smtClean="0"/>
              <a:t>(Top 5 are New Zealand, Singapore, Denmark, Hong Kong, S. Korea)</a:t>
            </a:r>
          </a:p>
          <a:p>
            <a:pPr lvl="1"/>
            <a:r>
              <a:rPr lang="en-US" dirty="0" smtClean="0"/>
              <a:t>(US is #8)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3300"/>
            <a:ext cx="31623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China’s Rankings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Best Countries</a:t>
            </a:r>
          </a:p>
          <a:p>
            <a:pPr lvl="1"/>
            <a:r>
              <a:rPr lang="en-US" dirty="0" smtClean="0"/>
              <a:t>#20 out of 80</a:t>
            </a:r>
          </a:p>
          <a:p>
            <a:pPr lvl="2"/>
            <a:r>
              <a:rPr lang="en-US" dirty="0" smtClean="0"/>
              <a:t>Below Spain</a:t>
            </a:r>
          </a:p>
          <a:p>
            <a:pPr lvl="2"/>
            <a:r>
              <a:rPr lang="en-US" dirty="0" smtClean="0"/>
              <a:t>Above Ireland</a:t>
            </a:r>
          </a:p>
          <a:p>
            <a:pPr lvl="1"/>
            <a:r>
              <a:rPr lang="en-US" dirty="0" smtClean="0"/>
              <a:t>(Top 5 are Switzerland, Canada, U.K., Germany, Japan)</a:t>
            </a:r>
          </a:p>
          <a:p>
            <a:pPr lvl="1"/>
            <a:r>
              <a:rPr lang="en-US" dirty="0" smtClean="0"/>
              <a:t>(US is #7)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23000"/>
            <a:ext cx="30988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3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China’s Rankings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Competitiveness</a:t>
            </a:r>
          </a:p>
          <a:p>
            <a:pPr lvl="1"/>
            <a:r>
              <a:rPr lang="en-US" dirty="0" smtClean="0"/>
              <a:t>#28 out of 140</a:t>
            </a:r>
          </a:p>
          <a:p>
            <a:pPr lvl="2"/>
            <a:r>
              <a:rPr lang="en-US" dirty="0" smtClean="0"/>
              <a:t>Below Israel</a:t>
            </a:r>
          </a:p>
          <a:p>
            <a:pPr lvl="2"/>
            <a:r>
              <a:rPr lang="en-US" dirty="0" smtClean="0"/>
              <a:t>Above Iceland</a:t>
            </a:r>
          </a:p>
          <a:p>
            <a:pPr lvl="1"/>
            <a:r>
              <a:rPr lang="en-US" dirty="0" smtClean="0"/>
              <a:t>(Top 5 are Switzerland, Singapore, U.S., Germany, Netherlands)</a:t>
            </a:r>
          </a:p>
          <a:p>
            <a:pPr lvl="1"/>
            <a:r>
              <a:rPr lang="en-US" dirty="0" smtClean="0"/>
              <a:t>(US is #3)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30900"/>
            <a:ext cx="23114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1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China’s Rankings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Sovereign Wealth Funds by Assets</a:t>
            </a:r>
          </a:p>
          <a:p>
            <a:pPr lvl="1"/>
            <a:r>
              <a:rPr lang="en-US" dirty="0" smtClean="0"/>
              <a:t>#100 China Investment Corporation - $814 b.</a:t>
            </a:r>
          </a:p>
          <a:p>
            <a:pPr lvl="1"/>
            <a:r>
              <a:rPr lang="en-US" dirty="0" smtClean="0"/>
              <a:t>#6 SAFE Investment Company - $474 b.</a:t>
            </a:r>
          </a:p>
          <a:p>
            <a:pPr lvl="1"/>
            <a:r>
              <a:rPr lang="en-US" dirty="0" smtClean="0"/>
              <a:t>#7 Hong Kong Monetary Authority Investment Portfolio - $457 b.</a:t>
            </a:r>
          </a:p>
          <a:p>
            <a:pPr lvl="1"/>
            <a:r>
              <a:rPr lang="en-US" dirty="0" smtClean="0"/>
              <a:t>#10 National Social Security Fund - $295 b.</a:t>
            </a:r>
          </a:p>
          <a:p>
            <a:pPr lvl="1"/>
            <a:r>
              <a:rPr lang="en-US" dirty="0" smtClean="0"/>
              <a:t>(All others in top 10 except Singapore, #8, originate from oil.)</a:t>
            </a:r>
          </a:p>
          <a:p>
            <a:pPr lvl="1"/>
            <a:r>
              <a:rPr lang="en-US" dirty="0" smtClean="0"/>
              <a:t>(#1 is Norway $871 b.)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5464" y="6121830"/>
            <a:ext cx="3936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 SWFI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131517"/>
            <a:ext cx="1627322" cy="72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 340, Deardorff, Lecture 18: PTAs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77891EAE-6F77-4C49-BADC-49E8A93DE2B3}" type="slidenum">
              <a:rPr lang="en-US"/>
              <a:pPr/>
              <a:t>36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Summary</a:t>
            </a:r>
            <a:endParaRPr lang="en-US" sz="480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1274"/>
            <a:ext cx="8229600" cy="4263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 smtClean="0"/>
              <a:t>China has</a:t>
            </a:r>
          </a:p>
          <a:p>
            <a:pPr lvl="1">
              <a:lnSpc>
                <a:spcPct val="80000"/>
              </a:lnSpc>
            </a:pPr>
            <a:r>
              <a:rPr lang="en-US" sz="3600" dirty="0" smtClean="0"/>
              <a:t>Surpassed the US, or soon will, in size</a:t>
            </a:r>
          </a:p>
          <a:p>
            <a:pPr lvl="1">
              <a:lnSpc>
                <a:spcPct val="80000"/>
              </a:lnSpc>
            </a:pPr>
            <a:r>
              <a:rPr lang="en-US" sz="3600" dirty="0" smtClean="0"/>
              <a:t>A long way to go to match US in </a:t>
            </a:r>
            <a:r>
              <a:rPr lang="en-US" sz="4000" dirty="0" smtClean="0"/>
              <a:t>w</a:t>
            </a:r>
            <a:r>
              <a:rPr lang="en-US" sz="3600" dirty="0" smtClean="0"/>
              <a:t>ell-being</a:t>
            </a:r>
            <a:endParaRPr lang="en-US" sz="3200" dirty="0" smtClean="0"/>
          </a:p>
          <a:p>
            <a:pPr lvl="1">
              <a:lnSpc>
                <a:spcPct val="80000"/>
              </a:lnSpc>
            </a:pPr>
            <a:r>
              <a:rPr lang="en-US" sz="3600" dirty="0" smtClean="0"/>
              <a:t>Growing influence on the world stage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2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3691"/>
            <a:ext cx="9144000" cy="5250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64300"/>
            <a:ext cx="61214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China’s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GDP</a:t>
            </a:r>
          </a:p>
          <a:p>
            <a:pPr lvl="1"/>
            <a:r>
              <a:rPr lang="en-US" dirty="0" smtClean="0"/>
              <a:t>Is about 2/3 of US GDP in dollars</a:t>
            </a:r>
          </a:p>
          <a:p>
            <a:pPr lvl="2"/>
            <a:r>
              <a:rPr lang="en-US" dirty="0" smtClean="0"/>
              <a:t>Expected to surpass US in less than 10 years</a:t>
            </a:r>
          </a:p>
          <a:p>
            <a:pPr lvl="1"/>
            <a:r>
              <a:rPr lang="en-US" dirty="0" smtClean="0"/>
              <a:t>In real terms (PPP)</a:t>
            </a:r>
          </a:p>
          <a:p>
            <a:pPr lvl="2"/>
            <a:r>
              <a:rPr lang="en-US" dirty="0" smtClean="0"/>
              <a:t>China:  $21.27 </a:t>
            </a:r>
            <a:r>
              <a:rPr lang="en-US" dirty="0"/>
              <a:t>trillion (</a:t>
            </a:r>
            <a:r>
              <a:rPr lang="en-US" dirty="0" smtClean="0"/>
              <a:t>2016 </a:t>
            </a:r>
            <a:r>
              <a:rPr lang="en-US" dirty="0" err="1" smtClean="0"/>
              <a:t>est</a:t>
            </a:r>
            <a:r>
              <a:rPr lang="en-US" dirty="0" smtClean="0"/>
              <a:t>, per CIA)</a:t>
            </a:r>
          </a:p>
          <a:p>
            <a:pPr lvl="2"/>
            <a:r>
              <a:rPr lang="en-US" dirty="0" smtClean="0"/>
              <a:t>US:  $18.56 </a:t>
            </a:r>
            <a:r>
              <a:rPr lang="en-US" dirty="0"/>
              <a:t>trillion (</a:t>
            </a:r>
            <a:r>
              <a:rPr lang="en-US" dirty="0" smtClean="0"/>
              <a:t>2015 </a:t>
            </a:r>
            <a:r>
              <a:rPr lang="en-US" dirty="0" err="1"/>
              <a:t>est</a:t>
            </a:r>
            <a:r>
              <a:rPr lang="en-US" dirty="0"/>
              <a:t>, per CIA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 real terms (Big Macs, per Economist)</a:t>
            </a:r>
          </a:p>
          <a:p>
            <a:pPr lvl="2"/>
            <a:r>
              <a:rPr lang="en-US" dirty="0" smtClean="0"/>
              <a:t>China:  3.9 trillion burgers</a:t>
            </a:r>
          </a:p>
          <a:p>
            <a:pPr lvl="2"/>
            <a:r>
              <a:rPr lang="en-US" dirty="0" smtClean="0"/>
              <a:t>US:  ~3.7 trillion burgers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30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China’s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GDP per capita (at nominal exchange rates)</a:t>
            </a:r>
          </a:p>
          <a:p>
            <a:pPr lvl="1"/>
            <a:r>
              <a:rPr lang="en-US" dirty="0" smtClean="0"/>
              <a:t>Still less than ½ the OECD average</a:t>
            </a:r>
          </a:p>
          <a:p>
            <a:pPr lvl="1"/>
            <a:r>
              <a:rPr lang="en-US" dirty="0" smtClean="0"/>
              <a:t>About ¼ the US</a:t>
            </a:r>
          </a:p>
          <a:p>
            <a:pPr lvl="1"/>
            <a:r>
              <a:rPr lang="en-US" dirty="0" smtClean="0"/>
              <a:t>But has grown dramatically since 1980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15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537"/>
            <a:ext cx="9144000" cy="5586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10300"/>
            <a:ext cx="3340100" cy="647700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6755801" y="4173966"/>
            <a:ext cx="1678195" cy="245595"/>
          </a:xfrm>
          <a:prstGeom prst="wedgeRectCallout">
            <a:avLst>
              <a:gd name="adj1" fmla="val 54547"/>
              <a:gd name="adj2" fmla="val -237065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United States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897443" y="5260489"/>
            <a:ext cx="1579583" cy="268904"/>
          </a:xfrm>
          <a:prstGeom prst="wedgeRectCallout">
            <a:avLst>
              <a:gd name="adj1" fmla="val 59964"/>
              <a:gd name="adj2" fmla="val -7805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China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2519081" y="4873214"/>
            <a:ext cx="758757" cy="258146"/>
          </a:xfrm>
          <a:prstGeom prst="wedgeRectCallout">
            <a:avLst>
              <a:gd name="adj1" fmla="val 35957"/>
              <a:gd name="adj2" fmla="val 95833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OECD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6187438" y="1927411"/>
            <a:ext cx="1678195" cy="245595"/>
          </a:xfrm>
          <a:prstGeom prst="wedgeRectCallout">
            <a:avLst>
              <a:gd name="adj1" fmla="val 35957"/>
              <a:gd name="adj2" fmla="val 95833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Luxembourg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6468930" y="2951180"/>
            <a:ext cx="1678195" cy="245595"/>
          </a:xfrm>
          <a:prstGeom prst="wedgeRectCallout">
            <a:avLst>
              <a:gd name="adj1" fmla="val 35957"/>
              <a:gd name="adj2" fmla="val 95833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Norway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7793914" y="2522667"/>
            <a:ext cx="1678195" cy="245595"/>
          </a:xfrm>
          <a:prstGeom prst="wedgeRectCallout">
            <a:avLst>
              <a:gd name="adj1" fmla="val -581"/>
              <a:gd name="adj2" fmla="val 200959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Ireland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5812713" y="3478304"/>
            <a:ext cx="1678195" cy="245595"/>
          </a:xfrm>
          <a:prstGeom prst="wedgeRectCallout">
            <a:avLst>
              <a:gd name="adj1" fmla="val 43008"/>
              <a:gd name="adj2" fmla="val 91453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Switzerland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9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China’s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China data</a:t>
            </a:r>
          </a:p>
          <a:p>
            <a:pPr lvl="1"/>
            <a:r>
              <a:rPr lang="en-US" dirty="0"/>
              <a:t>Spending on R&amp;D</a:t>
            </a:r>
          </a:p>
          <a:p>
            <a:pPr lvl="1"/>
            <a:r>
              <a:rPr lang="en-US" dirty="0"/>
              <a:t>Military Expenditure</a:t>
            </a:r>
          </a:p>
          <a:p>
            <a:pPr lvl="1"/>
            <a:r>
              <a:rPr lang="en-US" dirty="0" smtClean="0"/>
              <a:t>Trade</a:t>
            </a:r>
            <a:endParaRPr lang="en-US" dirty="0" smtClean="0"/>
          </a:p>
          <a:p>
            <a:pPr lvl="1"/>
            <a:r>
              <a:rPr lang="en-US" dirty="0" smtClean="0"/>
              <a:t>Exchange </a:t>
            </a:r>
            <a:r>
              <a:rPr lang="en-US" dirty="0" smtClean="0"/>
              <a:t>rate</a:t>
            </a:r>
            <a:endParaRPr lang="en-US" dirty="0" smtClean="0"/>
          </a:p>
          <a:p>
            <a:pPr lvl="1"/>
            <a:r>
              <a:rPr lang="en-US" dirty="0" smtClean="0"/>
              <a:t>International reserves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2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50"/>
            <a:ext cx="9144000" cy="5522899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6549101" y="4073946"/>
            <a:ext cx="1579583" cy="268904"/>
          </a:xfrm>
          <a:prstGeom prst="wedgeRectCallout">
            <a:avLst>
              <a:gd name="adj1" fmla="val 59964"/>
              <a:gd name="adj2" fmla="val -7805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China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1604681" y="3664900"/>
            <a:ext cx="758757" cy="258146"/>
          </a:xfrm>
          <a:prstGeom prst="wedgeRectCallout">
            <a:avLst>
              <a:gd name="adj1" fmla="val 21610"/>
              <a:gd name="adj2" fmla="val 10005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OECD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10300"/>
            <a:ext cx="3340100" cy="647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90074" y="867905"/>
            <a:ext cx="1131377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tx2"/>
                </a:solidFill>
              </a:rPr>
              <a:t>R&amp;D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2967</TotalTime>
  <Words>1166</Words>
  <Application>Microsoft Macintosh PowerPoint</Application>
  <PresentationFormat>On-screen Show (4:3)</PresentationFormat>
  <Paragraphs>340</Paragraphs>
  <Slides>36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Calibri</vt:lpstr>
      <vt:lpstr>Cambria</vt:lpstr>
      <vt:lpstr>ＭＳ Ｐゴシック</vt:lpstr>
      <vt:lpstr>Arial</vt:lpstr>
      <vt:lpstr>Office Theme</vt:lpstr>
      <vt:lpstr>The Rise of China</vt:lpstr>
      <vt:lpstr>Some Data on China</vt:lpstr>
      <vt:lpstr>China’s Economy</vt:lpstr>
      <vt:lpstr>PowerPoint Presentation</vt:lpstr>
      <vt:lpstr>China’s Economy</vt:lpstr>
      <vt:lpstr>China’s Economy</vt:lpstr>
      <vt:lpstr>PowerPoint Presentation</vt:lpstr>
      <vt:lpstr>China’s Economy</vt:lpstr>
      <vt:lpstr>PowerPoint Presentation</vt:lpstr>
      <vt:lpstr>PowerPoint Presentation</vt:lpstr>
      <vt:lpstr>PowerPoint Presentation</vt:lpstr>
      <vt:lpstr>Who Trades the Most? ($ b. &amp; % share, 2015)</vt:lpstr>
      <vt:lpstr>Who Trades the Most? (Excluding intra-EU-28) ($ b. &amp; % share, 2015)</vt:lpstr>
      <vt:lpstr>China’s Exchange Rate, US$/Yuan, 2000-2016</vt:lpstr>
      <vt:lpstr>PowerPoint Presentation</vt:lpstr>
      <vt:lpstr>Some Data on China</vt:lpstr>
      <vt:lpstr>China’s International Initiatives</vt:lpstr>
      <vt:lpstr>PowerPoint Presentation</vt:lpstr>
      <vt:lpstr>China’s International Initiatives</vt:lpstr>
      <vt:lpstr>PowerPoint Presentation</vt:lpstr>
      <vt:lpstr>China’s International Initiatives</vt:lpstr>
      <vt:lpstr>PowerPoint Presentation</vt:lpstr>
      <vt:lpstr>China’s International Initiatives</vt:lpstr>
      <vt:lpstr>PowerPoint Presentation</vt:lpstr>
      <vt:lpstr>Some Data on China</vt:lpstr>
      <vt:lpstr>China’s Rankings</vt:lpstr>
      <vt:lpstr>PowerPoint Presentation</vt:lpstr>
      <vt:lpstr>China’s Rankings</vt:lpstr>
      <vt:lpstr>China’s Rankings</vt:lpstr>
      <vt:lpstr>China’s Rankings</vt:lpstr>
      <vt:lpstr>China’s Rankings</vt:lpstr>
      <vt:lpstr>China’s Rankings</vt:lpstr>
      <vt:lpstr>China’s Rankings</vt:lpstr>
      <vt:lpstr>China’s Rankings</vt:lpstr>
      <vt:lpstr>China’s Rankings</vt:lpstr>
      <vt:lpstr>Summary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Katie Talik</dc:creator>
  <cp:lastModifiedBy>Microsoft Office User</cp:lastModifiedBy>
  <cp:revision>53</cp:revision>
  <dcterms:created xsi:type="dcterms:W3CDTF">2012-05-22T13:39:22Z</dcterms:created>
  <dcterms:modified xsi:type="dcterms:W3CDTF">2017-03-22T21:46:25Z</dcterms:modified>
</cp:coreProperties>
</file>